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91" r:id="rId4"/>
    <p:sldId id="296" r:id="rId5"/>
    <p:sldId id="319" r:id="rId6"/>
    <p:sldId id="297" r:id="rId7"/>
    <p:sldId id="292" r:id="rId8"/>
    <p:sldId id="299" r:id="rId9"/>
    <p:sldId id="290" r:id="rId10"/>
    <p:sldId id="289" r:id="rId11"/>
    <p:sldId id="300" r:id="rId12"/>
    <p:sldId id="304" r:id="rId13"/>
    <p:sldId id="305" r:id="rId14"/>
    <p:sldId id="314" r:id="rId15"/>
    <p:sldId id="310" r:id="rId16"/>
    <p:sldId id="308" r:id="rId17"/>
    <p:sldId id="311" r:id="rId18"/>
    <p:sldId id="318" r:id="rId19"/>
    <p:sldId id="315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077"/>
    <a:srgbClr val="808080"/>
    <a:srgbClr val="6CA085"/>
    <a:srgbClr val="B2B2B2"/>
    <a:srgbClr val="356D4C"/>
    <a:srgbClr val="1C1C1C"/>
    <a:srgbClr val="90B0BE"/>
    <a:srgbClr val="4274B0"/>
    <a:srgbClr val="4A7DBA"/>
    <a:srgbClr val="3050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F4E1-3821-407A-972C-B3AEC0AF7BAA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F532-DA34-405E-A85A-0C0A8E2E1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5F532-DA34-405E-A85A-0C0A8E2E12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Greywale Insights –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7091"/>
            <a:ext cx="8229600" cy="61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17761" y="1268592"/>
            <a:ext cx="82296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800"/>
            </a:lvl1pPr>
            <a:lvl2pPr>
              <a:defRPr sz="2000" b="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 b="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 b="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400" b="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Greywale Insights – All Rights Reserved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Greywale Insights – All Rights Reserved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Greywale Insights – All Rights Reserved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Greywale Insights – All Rights Reserved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7B0B-18A7-4945-B8A4-E47A3B4A6EA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Greywale Insights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7D6D-D00C-484B-8C45-17481BC6B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23.png"/><Relationship Id="rId26" Type="http://schemas.openxmlformats.org/officeDocument/2006/relationships/image" Target="../media/image55.png"/><Relationship Id="rId3" Type="http://schemas.openxmlformats.org/officeDocument/2006/relationships/image" Target="../media/image32.jpeg"/><Relationship Id="rId21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22.png"/><Relationship Id="rId25" Type="http://schemas.openxmlformats.org/officeDocument/2006/relationships/image" Target="../media/image54.png"/><Relationship Id="rId2" Type="http://schemas.openxmlformats.org/officeDocument/2006/relationships/image" Target="../media/image33.png"/><Relationship Id="rId16" Type="http://schemas.openxmlformats.org/officeDocument/2006/relationships/image" Target="../media/image53.png"/><Relationship Id="rId20" Type="http://schemas.openxmlformats.org/officeDocument/2006/relationships/image" Target="../media/image2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29.png"/><Relationship Id="rId32" Type="http://schemas.openxmlformats.org/officeDocument/2006/relationships/image" Target="../media/image1.pn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23" Type="http://schemas.openxmlformats.org/officeDocument/2006/relationships/image" Target="../media/image28.png"/><Relationship Id="rId28" Type="http://schemas.openxmlformats.org/officeDocument/2006/relationships/image" Target="../media/image20.jpeg"/><Relationship Id="rId10" Type="http://schemas.openxmlformats.org/officeDocument/2006/relationships/image" Target="../media/image47.png"/><Relationship Id="rId19" Type="http://schemas.openxmlformats.org/officeDocument/2006/relationships/image" Target="../media/image24.png"/><Relationship Id="rId31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46.png"/><Relationship Id="rId14" Type="http://schemas.openxmlformats.org/officeDocument/2006/relationships/image" Target="../media/image51.gif"/><Relationship Id="rId22" Type="http://schemas.openxmlformats.org/officeDocument/2006/relationships/image" Target="../media/image27.png"/><Relationship Id="rId27" Type="http://schemas.openxmlformats.org/officeDocument/2006/relationships/image" Target="../media/image56.png"/><Relationship Id="rId30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9.png"/><Relationship Id="rId2" Type="http://schemas.openxmlformats.org/officeDocument/2006/relationships/image" Target="../media/image41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8.png"/><Relationship Id="rId5" Type="http://schemas.openxmlformats.org/officeDocument/2006/relationships/image" Target="../media/image33.png"/><Relationship Id="rId15" Type="http://schemas.openxmlformats.org/officeDocument/2006/relationships/image" Target="../media/image56.png"/><Relationship Id="rId10" Type="http://schemas.openxmlformats.org/officeDocument/2006/relationships/image" Target="../media/image44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7.gif"/><Relationship Id="rId26" Type="http://schemas.openxmlformats.org/officeDocument/2006/relationships/image" Target="../media/image28.png"/><Relationship Id="rId3" Type="http://schemas.openxmlformats.org/officeDocument/2006/relationships/image" Target="../media/image21.png"/><Relationship Id="rId21" Type="http://schemas.openxmlformats.org/officeDocument/2006/relationships/image" Target="../media/image23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jpeg"/><Relationship Id="rId25" Type="http://schemas.openxmlformats.org/officeDocument/2006/relationships/image" Target="../media/image27.png"/><Relationship Id="rId2" Type="http://schemas.openxmlformats.org/officeDocument/2006/relationships/image" Target="../media/image20.jpeg"/><Relationship Id="rId16" Type="http://schemas.openxmlformats.org/officeDocument/2006/relationships/image" Target="../media/image51.gif"/><Relationship Id="rId20" Type="http://schemas.openxmlformats.org/officeDocument/2006/relationships/image" Target="../media/image22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6.png"/><Relationship Id="rId24" Type="http://schemas.openxmlformats.org/officeDocument/2006/relationships/image" Target="../media/image26.png"/><Relationship Id="rId32" Type="http://schemas.openxmlformats.org/officeDocument/2006/relationships/image" Target="../media/image1.png"/><Relationship Id="rId5" Type="http://schemas.openxmlformats.org/officeDocument/2006/relationships/image" Target="../media/image33.png"/><Relationship Id="rId15" Type="http://schemas.openxmlformats.org/officeDocument/2006/relationships/image" Target="../media/image50.png"/><Relationship Id="rId23" Type="http://schemas.openxmlformats.org/officeDocument/2006/relationships/image" Target="../media/image25.png"/><Relationship Id="rId28" Type="http://schemas.openxmlformats.org/officeDocument/2006/relationships/image" Target="../media/image54.png"/><Relationship Id="rId10" Type="http://schemas.openxmlformats.org/officeDocument/2006/relationships/image" Target="../media/image45.png"/><Relationship Id="rId19" Type="http://schemas.openxmlformats.org/officeDocument/2006/relationships/image" Target="../media/image53.png"/><Relationship Id="rId31" Type="http://schemas.openxmlformats.org/officeDocument/2006/relationships/image" Target="../media/image58.png"/><Relationship Id="rId4" Type="http://schemas.openxmlformats.org/officeDocument/2006/relationships/image" Target="../media/image32.jpe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0.jpe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21.png"/><Relationship Id="rId16" Type="http://schemas.openxmlformats.org/officeDocument/2006/relationships/image" Target="../media/image2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1.png"/><Relationship Id="rId5" Type="http://schemas.openxmlformats.org/officeDocument/2006/relationships/image" Target="../media/image34.png"/><Relationship Id="rId15" Type="http://schemas.openxmlformats.org/officeDocument/2006/relationships/image" Target="../media/image25.png"/><Relationship Id="rId10" Type="http://schemas.openxmlformats.org/officeDocument/2006/relationships/image" Target="../media/image41.png"/><Relationship Id="rId19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32.jpeg"/><Relationship Id="rId16" Type="http://schemas.openxmlformats.org/officeDocument/2006/relationships/image" Target="../media/image26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5" Type="http://schemas.openxmlformats.org/officeDocument/2006/relationships/image" Target="../media/image25.png"/><Relationship Id="rId10" Type="http://schemas.openxmlformats.org/officeDocument/2006/relationships/image" Target="../media/image41.png"/><Relationship Id="rId19" Type="http://schemas.openxmlformats.org/officeDocument/2006/relationships/image" Target="../media/image29.png"/><Relationship Id="rId4" Type="http://schemas.openxmlformats.org/officeDocument/2006/relationships/image" Target="../media/image34.pn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Battle For the Residential Edge</a:t>
            </a:r>
            <a:br>
              <a:rPr lang="en-US" sz="4000" dirty="0" smtClean="0"/>
            </a:br>
            <a:r>
              <a:rPr lang="en-US" sz="3200" dirty="0" smtClean="0"/>
              <a:t>The Importance of the </a:t>
            </a:r>
            <a:r>
              <a:rPr lang="en-US" sz="3200" dirty="0" err="1" smtClean="0"/>
              <a:t>IoT</a:t>
            </a:r>
            <a:r>
              <a:rPr lang="en-US" sz="3200" dirty="0" smtClean="0"/>
              <a:t> Hub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38497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Greg Whelan</a:t>
            </a:r>
          </a:p>
          <a:p>
            <a:r>
              <a:rPr lang="en-US" dirty="0" smtClean="0"/>
              <a:t>Principal </a:t>
            </a:r>
          </a:p>
          <a:p>
            <a:r>
              <a:rPr lang="en-US" dirty="0" smtClean="0"/>
              <a:t>Greywale </a:t>
            </a:r>
            <a:r>
              <a:rPr lang="en-US" dirty="0" smtClean="0"/>
              <a:t>Insights</a:t>
            </a:r>
          </a:p>
          <a:p>
            <a:r>
              <a:rPr lang="en-US" smtClean="0"/>
              <a:t>gwhelan@greywale.com</a:t>
            </a:r>
            <a:endParaRPr lang="en-US" dirty="0"/>
          </a:p>
        </p:txBody>
      </p:sp>
      <p:pic>
        <p:nvPicPr>
          <p:cNvPr id="5" name="Picture 1" descr="C:\Users\Greg\Pictures\logo 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130" y="5483254"/>
            <a:ext cx="1777411" cy="1157700"/>
          </a:xfrm>
          <a:prstGeom prst="rect">
            <a:avLst/>
          </a:prstGeom>
          <a:noFill/>
        </p:spPr>
      </p:pic>
      <p:pic>
        <p:nvPicPr>
          <p:cNvPr id="25602" name="Picture 2" descr="IoT Slam 2016 Internet of Things Conference Websit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2019" y="468086"/>
            <a:ext cx="3361871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Evolution</a:t>
            </a:r>
            <a:br>
              <a:rPr lang="en-US" dirty="0" smtClean="0"/>
            </a:br>
            <a:r>
              <a:rPr lang="en-US" sz="3600" dirty="0" smtClean="0"/>
              <a:t>Retail Acquired Wi-Fi Gateway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45755" y="2795451"/>
            <a:ext cx="655936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GW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502228" y="2756988"/>
            <a:ext cx="936172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92828" y="2756988"/>
            <a:ext cx="936172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Metro</a:t>
            </a:r>
          </a:p>
          <a:p>
            <a:pPr algn="ctr"/>
            <a:r>
              <a:rPr lang="en-US" sz="1050" dirty="0" smtClean="0"/>
              <a:t>(Middle Mile)</a:t>
            </a:r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3483428" y="2756988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590903" y="1750423"/>
            <a:ext cx="0" cy="1959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3" idx="1"/>
            <a:endCxn id="23" idx="3"/>
          </p:cNvCxnSpPr>
          <p:nvPr/>
        </p:nvCxnSpPr>
        <p:spPr>
          <a:xfrm flipH="1" flipV="1">
            <a:off x="4419600" y="3101702"/>
            <a:ext cx="817070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5682341" y="1841863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>
            <a:off x="3683726" y="1841863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236670" y="2821577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grpSp>
        <p:nvGrpSpPr>
          <p:cNvPr id="35" name="Group 15"/>
          <p:cNvGrpSpPr/>
          <p:nvPr/>
        </p:nvGrpSpPr>
        <p:grpSpPr>
          <a:xfrm>
            <a:off x="183885" y="2459998"/>
            <a:ext cx="1111348" cy="1257469"/>
            <a:chOff x="474883" y="1533379"/>
            <a:chExt cx="1390706" cy="1573556"/>
          </a:xfrm>
        </p:grpSpPr>
        <p:pic>
          <p:nvPicPr>
            <p:cNvPr id="36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2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36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3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38" name="Picture 37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39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40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6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41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pic>
        <p:nvPicPr>
          <p:cNvPr id="42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2654" y="1658983"/>
            <a:ext cx="678588" cy="711052"/>
          </a:xfrm>
          <a:prstGeom prst="rect">
            <a:avLst/>
          </a:prstGeom>
          <a:noFill/>
        </p:spPr>
      </p:pic>
      <p:pic>
        <p:nvPicPr>
          <p:cNvPr id="43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954" y="2409334"/>
            <a:ext cx="1013040" cy="756495"/>
          </a:xfrm>
          <a:prstGeom prst="rect">
            <a:avLst/>
          </a:prstGeom>
          <a:noFill/>
        </p:spPr>
      </p:pic>
      <p:pic>
        <p:nvPicPr>
          <p:cNvPr id="44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5096" y="3328533"/>
            <a:ext cx="679269" cy="461337"/>
          </a:xfrm>
          <a:prstGeom prst="rect">
            <a:avLst/>
          </a:prstGeom>
          <a:noFill/>
        </p:spPr>
      </p:pic>
      <p:pic>
        <p:nvPicPr>
          <p:cNvPr id="45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8603" y="4075611"/>
            <a:ext cx="732855" cy="796033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4119823" y="3907812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Revenues are </a:t>
            </a:r>
            <a:r>
              <a:rPr lang="en-US" sz="1400" b="1" dirty="0" smtClean="0">
                <a:solidFill>
                  <a:srgbClr val="00B050"/>
                </a:solidFill>
              </a:rPr>
              <a:t>still</a:t>
            </a:r>
            <a:r>
              <a:rPr lang="en-US" sz="1400" dirty="0" smtClean="0">
                <a:solidFill>
                  <a:srgbClr val="00B050"/>
                </a:solidFill>
              </a:rPr>
              <a:t> unbalanced and do not fairly compensate Access Provider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9823" y="4735462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Customer’s experience is  </a:t>
            </a:r>
            <a:r>
              <a:rPr lang="en-US" sz="1400" b="1" dirty="0" smtClean="0">
                <a:solidFill>
                  <a:srgbClr val="5D8899"/>
                </a:solidFill>
              </a:rPr>
              <a:t>still </a:t>
            </a:r>
            <a:r>
              <a:rPr lang="en-US" sz="1400" dirty="0" smtClean="0">
                <a:solidFill>
                  <a:srgbClr val="5D8899"/>
                </a:solidFill>
              </a:rPr>
              <a:t>dominated by Web Companies Brand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19822" y="5634453"/>
            <a:ext cx="2646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Yet, Access Provider </a:t>
            </a:r>
            <a:r>
              <a:rPr lang="en-US" sz="1400" b="1" dirty="0" smtClean="0">
                <a:solidFill>
                  <a:srgbClr val="C00000"/>
                </a:solidFill>
              </a:rPr>
              <a:t>still</a:t>
            </a:r>
            <a:r>
              <a:rPr lang="en-US" sz="1400" dirty="0" smtClean="0">
                <a:solidFill>
                  <a:srgbClr val="C00000"/>
                </a:solidFill>
              </a:rPr>
              <a:t> sees revenue-less traffic and  receive all 1-800 support calls 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pic>
        <p:nvPicPr>
          <p:cNvPr id="50" name="Picture 1" descr="C:\Users\Greg\Pictures\logo n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endCxn id="26" idx="2"/>
          </p:cNvCxnSpPr>
          <p:nvPr/>
        </p:nvCxnSpPr>
        <p:spPr>
          <a:xfrm>
            <a:off x="4558937" y="1293223"/>
            <a:ext cx="10116" cy="220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455763" y="2542904"/>
            <a:ext cx="2226580" cy="957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Broadband Evolution</a:t>
            </a:r>
            <a:br>
              <a:rPr lang="en-US" dirty="0" smtClean="0"/>
            </a:br>
            <a:r>
              <a:rPr lang="en-US" sz="3600" dirty="0" smtClean="0"/>
              <a:t>SP Integrated Gateway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1814" y="2704012"/>
            <a:ext cx="770709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Gateway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71599" y="2652486"/>
            <a:ext cx="302623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35181" y="2652486"/>
            <a:ext cx="302623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2111828" y="2652486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30" name="Straight Connector 29"/>
          <p:cNvCxnSpPr>
            <a:stCxn id="33" idx="1"/>
            <a:endCxn id="23" idx="3"/>
          </p:cNvCxnSpPr>
          <p:nvPr/>
        </p:nvCxnSpPr>
        <p:spPr>
          <a:xfrm flipH="1" flipV="1">
            <a:off x="3048000" y="2997200"/>
            <a:ext cx="568871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4781005" y="1554480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>
            <a:off x="2534190" y="1554480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16871" y="2717075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pic>
        <p:nvPicPr>
          <p:cNvPr id="20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122" y="1852432"/>
            <a:ext cx="1253860" cy="851580"/>
          </a:xfrm>
          <a:prstGeom prst="rect">
            <a:avLst/>
          </a:prstGeom>
          <a:noFill/>
        </p:spPr>
      </p:pic>
      <p:pic>
        <p:nvPicPr>
          <p:cNvPr id="25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4390" y="2795453"/>
            <a:ext cx="1215002" cy="1319745"/>
          </a:xfrm>
          <a:prstGeom prst="rect">
            <a:avLst/>
          </a:prstGeom>
          <a:noFill/>
        </p:spPr>
      </p:pic>
      <p:sp>
        <p:nvSpPr>
          <p:cNvPr id="40" name="Left Arrow 39"/>
          <p:cNvSpPr/>
          <p:nvPr/>
        </p:nvSpPr>
        <p:spPr>
          <a:xfrm>
            <a:off x="1447625" y="3925896"/>
            <a:ext cx="1828800" cy="18288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Revenue</a:t>
            </a:r>
            <a:endParaRPr lang="en-US" sz="1050" dirty="0"/>
          </a:p>
        </p:txBody>
      </p:sp>
      <p:sp>
        <p:nvSpPr>
          <p:cNvPr id="41" name="Left Arrow 40"/>
          <p:cNvSpPr/>
          <p:nvPr/>
        </p:nvSpPr>
        <p:spPr>
          <a:xfrm>
            <a:off x="1447625" y="4697274"/>
            <a:ext cx="1828800" cy="182881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Brand Awareness</a:t>
            </a:r>
            <a:endParaRPr lang="en-US" sz="1050" dirty="0"/>
          </a:p>
        </p:txBody>
      </p:sp>
      <p:sp>
        <p:nvSpPr>
          <p:cNvPr id="42" name="Left Arrow 41"/>
          <p:cNvSpPr/>
          <p:nvPr/>
        </p:nvSpPr>
        <p:spPr>
          <a:xfrm>
            <a:off x="1384322" y="5508513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Traffic</a:t>
            </a:r>
            <a:endParaRPr lang="en-US" sz="1050" b="1" dirty="0"/>
          </a:p>
        </p:txBody>
      </p:sp>
      <p:sp>
        <p:nvSpPr>
          <p:cNvPr id="43" name="Left Arrow 42"/>
          <p:cNvSpPr/>
          <p:nvPr/>
        </p:nvSpPr>
        <p:spPr>
          <a:xfrm>
            <a:off x="1384322" y="6097011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1-800 Support Calls</a:t>
            </a:r>
            <a:endParaRPr lang="en-US" sz="105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23436" y="3855560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Access Provider Doesn’t see increase in revenue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79224" y="4683210"/>
            <a:ext cx="25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Brand is for bandwidth and triple play only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23436" y="5595264"/>
            <a:ext cx="2489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Traffic and  1-800 support calls are the same.  Yet, AP has visibility to Wi-Fi which will reduce support cost.  </a:t>
            </a:r>
          </a:p>
        </p:txBody>
      </p:sp>
      <p:grpSp>
        <p:nvGrpSpPr>
          <p:cNvPr id="50" name="Group 15"/>
          <p:cNvGrpSpPr/>
          <p:nvPr/>
        </p:nvGrpSpPr>
        <p:grpSpPr>
          <a:xfrm>
            <a:off x="52252" y="2420809"/>
            <a:ext cx="1111348" cy="1257469"/>
            <a:chOff x="474883" y="1533379"/>
            <a:chExt cx="1390706" cy="1573556"/>
          </a:xfrm>
        </p:grpSpPr>
        <p:pic>
          <p:nvPicPr>
            <p:cNvPr id="51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5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6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53" name="Picture 52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54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55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9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56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pic>
        <p:nvPicPr>
          <p:cNvPr id="57" name="Picture 1" descr="C:\Users\Greg\Pictures\logo new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455763" y="2360024"/>
            <a:ext cx="2226580" cy="957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Evolution </a:t>
            </a:r>
            <a:br>
              <a:rPr lang="en-US" dirty="0" smtClean="0"/>
            </a:br>
            <a:r>
              <a:rPr lang="en-US" sz="3200" dirty="0" smtClean="0"/>
              <a:t>Over-the-Top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41814" y="2521132"/>
            <a:ext cx="770709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Gateway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1371599" y="2469606"/>
            <a:ext cx="302623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1735181" y="2469606"/>
            <a:ext cx="302623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ectangle 22"/>
          <p:cNvSpPr/>
          <p:nvPr/>
        </p:nvSpPr>
        <p:spPr>
          <a:xfrm>
            <a:off x="2111828" y="2469606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558937" y="1423853"/>
            <a:ext cx="0" cy="2599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3" idx="1"/>
            <a:endCxn id="23" idx="3"/>
          </p:cNvCxnSpPr>
          <p:nvPr/>
        </p:nvCxnSpPr>
        <p:spPr>
          <a:xfrm flipH="1" flipV="1">
            <a:off x="3048000" y="2814320"/>
            <a:ext cx="568871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>
            <a:off x="4781005" y="1554481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32" name="Left Arrow 31"/>
          <p:cNvSpPr/>
          <p:nvPr/>
        </p:nvSpPr>
        <p:spPr>
          <a:xfrm>
            <a:off x="2534190" y="1554481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16871" y="2534195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92240" y="2061961"/>
            <a:ext cx="626852" cy="602864"/>
          </a:xfrm>
          <a:prstGeom prst="rect">
            <a:avLst/>
          </a:prstGeom>
          <a:solidFill>
            <a:srgbClr val="6CA0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Roku</a:t>
            </a:r>
            <a:r>
              <a:rPr lang="en-US" sz="1200" dirty="0" smtClean="0"/>
              <a:t>”</a:t>
            </a:r>
            <a:endParaRPr lang="en-US" sz="1200" dirty="0"/>
          </a:p>
        </p:txBody>
      </p:sp>
      <p:cxnSp>
        <p:nvCxnSpPr>
          <p:cNvPr id="17" name="Curved Connector 16"/>
          <p:cNvCxnSpPr>
            <a:stCxn id="26" idx="3"/>
            <a:endCxn id="16" idx="1"/>
          </p:cNvCxnSpPr>
          <p:nvPr/>
        </p:nvCxnSpPr>
        <p:spPr>
          <a:xfrm flipV="1">
            <a:off x="5682343" y="2363393"/>
            <a:ext cx="809897" cy="475602"/>
          </a:xfrm>
          <a:prstGeom prst="curvedConnector3">
            <a:avLst>
              <a:gd name="adj1" fmla="val 50000"/>
            </a:avLst>
          </a:prstGeom>
          <a:ln>
            <a:solidFill>
              <a:srgbClr val="1C1C1C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8256" y="1865495"/>
            <a:ext cx="955625" cy="649029"/>
          </a:xfrm>
          <a:prstGeom prst="rect">
            <a:avLst/>
          </a:prstGeom>
          <a:noFill/>
        </p:spPr>
      </p:pic>
      <p:pic>
        <p:nvPicPr>
          <p:cNvPr id="19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335" y="2821577"/>
            <a:ext cx="817776" cy="888275"/>
          </a:xfrm>
          <a:prstGeom prst="rect">
            <a:avLst/>
          </a:prstGeom>
          <a:noFill/>
        </p:spPr>
      </p:pic>
      <p:sp>
        <p:nvSpPr>
          <p:cNvPr id="34" name="Left Arrow 33"/>
          <p:cNvSpPr/>
          <p:nvPr/>
        </p:nvSpPr>
        <p:spPr>
          <a:xfrm>
            <a:off x="1944012" y="3965085"/>
            <a:ext cx="1828800" cy="18288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Revenue</a:t>
            </a:r>
            <a:endParaRPr lang="en-US" sz="1050" dirty="0"/>
          </a:p>
        </p:txBody>
      </p:sp>
      <p:sp>
        <p:nvSpPr>
          <p:cNvPr id="35" name="Left Arrow 34"/>
          <p:cNvSpPr/>
          <p:nvPr/>
        </p:nvSpPr>
        <p:spPr>
          <a:xfrm>
            <a:off x="376518" y="4187826"/>
            <a:ext cx="3396294" cy="49471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Revenue</a:t>
            </a:r>
            <a:endParaRPr lang="en-US" sz="1050" b="1" dirty="0"/>
          </a:p>
        </p:txBody>
      </p:sp>
      <p:sp>
        <p:nvSpPr>
          <p:cNvPr id="36" name="Left Arrow 35"/>
          <p:cNvSpPr/>
          <p:nvPr/>
        </p:nvSpPr>
        <p:spPr>
          <a:xfrm>
            <a:off x="1944012" y="4736463"/>
            <a:ext cx="1828800" cy="182881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Brand Awareness</a:t>
            </a:r>
            <a:endParaRPr lang="en-US" sz="1050" dirty="0"/>
          </a:p>
        </p:txBody>
      </p:sp>
      <p:sp>
        <p:nvSpPr>
          <p:cNvPr id="37" name="Left Arrow 36"/>
          <p:cNvSpPr/>
          <p:nvPr/>
        </p:nvSpPr>
        <p:spPr>
          <a:xfrm>
            <a:off x="376518" y="4959204"/>
            <a:ext cx="3396294" cy="494714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Brand Awareness</a:t>
            </a:r>
            <a:endParaRPr lang="en-US" sz="1050" b="1" dirty="0"/>
          </a:p>
        </p:txBody>
      </p:sp>
      <p:sp>
        <p:nvSpPr>
          <p:cNvPr id="38" name="Left Arrow 37"/>
          <p:cNvSpPr/>
          <p:nvPr/>
        </p:nvSpPr>
        <p:spPr>
          <a:xfrm>
            <a:off x="1880709" y="5547702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Traffic</a:t>
            </a:r>
            <a:endParaRPr lang="en-US" sz="1050" b="1" dirty="0"/>
          </a:p>
        </p:txBody>
      </p:sp>
      <p:sp>
        <p:nvSpPr>
          <p:cNvPr id="39" name="Left Arrow 38"/>
          <p:cNvSpPr/>
          <p:nvPr/>
        </p:nvSpPr>
        <p:spPr>
          <a:xfrm>
            <a:off x="1880709" y="6136200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1-800 Support Calls</a:t>
            </a:r>
            <a:endParaRPr lang="en-US" sz="105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19823" y="3894749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Revenues are unbalanced and do not fairly compensate Access Provider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19823" y="4722399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Customer’s experience is dominated by Web Companies Brand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19823" y="5634453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Yet, Access Provider sees revenue-less traffic and  receive all 1-800 support calls </a:t>
            </a:r>
          </a:p>
        </p:txBody>
      </p:sp>
      <p:grpSp>
        <p:nvGrpSpPr>
          <p:cNvPr id="43" name="Group 15"/>
          <p:cNvGrpSpPr/>
          <p:nvPr/>
        </p:nvGrpSpPr>
        <p:grpSpPr>
          <a:xfrm>
            <a:off x="144696" y="2237930"/>
            <a:ext cx="1111348" cy="1257469"/>
            <a:chOff x="474883" y="1533379"/>
            <a:chExt cx="1390706" cy="1573556"/>
          </a:xfrm>
        </p:grpSpPr>
        <p:pic>
          <p:nvPicPr>
            <p:cNvPr id="44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4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46" name="Picture 45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47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48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49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52" name="TextBox 51"/>
          <p:cNvSpPr txBox="1"/>
          <p:nvPr/>
        </p:nvSpPr>
        <p:spPr>
          <a:xfrm>
            <a:off x="6466783" y="3929583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is best effort ONLY.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88554" y="4774315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is at the mercy of the “Last 50 miles”</a:t>
            </a:r>
            <a:endParaRPr lang="en-US" sz="1400" dirty="0">
              <a:solidFill>
                <a:srgbClr val="808080"/>
              </a:solidFill>
            </a:endParaRPr>
          </a:p>
        </p:txBody>
      </p:sp>
      <p:pic>
        <p:nvPicPr>
          <p:cNvPr id="55" name="Picture 1" descr="C:\Users\Greg\Pictures\logo n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52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Evolution</a:t>
            </a:r>
            <a:br>
              <a:rPr lang="en-US" dirty="0" smtClean="0"/>
            </a:br>
            <a:r>
              <a:rPr lang="en-US" sz="3200" dirty="0" err="1" smtClean="0"/>
              <a:t>IoT</a:t>
            </a:r>
            <a:endParaRPr lang="en-US" dirty="0"/>
          </a:p>
        </p:txBody>
      </p:sp>
      <p:cxnSp>
        <p:nvCxnSpPr>
          <p:cNvPr id="4" name="Straight Connector 3"/>
          <p:cNvCxnSpPr>
            <a:endCxn id="5" idx="2"/>
          </p:cNvCxnSpPr>
          <p:nvPr/>
        </p:nvCxnSpPr>
        <p:spPr>
          <a:xfrm>
            <a:off x="4560673" y="1672046"/>
            <a:ext cx="838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55763" y="2542904"/>
            <a:ext cx="2226580" cy="957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1814" y="2704012"/>
            <a:ext cx="770709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Gateway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371599" y="2652486"/>
            <a:ext cx="302623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35181" y="2652486"/>
            <a:ext cx="302623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2111828" y="2652486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11" name="Straight Connector 10"/>
          <p:cNvCxnSpPr>
            <a:stCxn id="14" idx="1"/>
            <a:endCxn id="9" idx="3"/>
          </p:cNvCxnSpPr>
          <p:nvPr/>
        </p:nvCxnSpPr>
        <p:spPr>
          <a:xfrm flipH="1" flipV="1">
            <a:off x="3048000" y="2997200"/>
            <a:ext cx="568871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81005" y="1645921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534190" y="1645921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16871" y="2717075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pic>
        <p:nvPicPr>
          <p:cNvPr id="15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122" y="1852432"/>
            <a:ext cx="1253860" cy="851580"/>
          </a:xfrm>
          <a:prstGeom prst="rect">
            <a:avLst/>
          </a:prstGeom>
          <a:noFill/>
        </p:spPr>
      </p:pic>
      <p:pic>
        <p:nvPicPr>
          <p:cNvPr id="16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515" y="2991395"/>
            <a:ext cx="1215002" cy="131974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348549" y="3315995"/>
            <a:ext cx="626852" cy="602864"/>
          </a:xfrm>
          <a:prstGeom prst="rect">
            <a:avLst/>
          </a:prstGeom>
          <a:solidFill>
            <a:srgbClr val="356D4C"/>
          </a:solidFill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IoT</a:t>
            </a:r>
            <a:endParaRPr lang="en-US" sz="1200" dirty="0" smtClean="0"/>
          </a:p>
          <a:p>
            <a:pPr algn="ctr"/>
            <a:r>
              <a:rPr lang="en-US" sz="1200" dirty="0" smtClean="0"/>
              <a:t>Hub”</a:t>
            </a:r>
            <a:endParaRPr lang="en-US" sz="1200" dirty="0"/>
          </a:p>
        </p:txBody>
      </p:sp>
      <p:cxnSp>
        <p:nvCxnSpPr>
          <p:cNvPr id="18" name="Curved Connector 17"/>
          <p:cNvCxnSpPr>
            <a:stCxn id="5" idx="3"/>
            <a:endCxn id="17" idx="1"/>
          </p:cNvCxnSpPr>
          <p:nvPr/>
        </p:nvCxnSpPr>
        <p:spPr>
          <a:xfrm>
            <a:off x="5682343" y="3021875"/>
            <a:ext cx="666206" cy="595552"/>
          </a:xfrm>
          <a:prstGeom prst="curvedConnector3">
            <a:avLst>
              <a:gd name="adj1" fmla="val 50000"/>
            </a:avLst>
          </a:prstGeom>
          <a:ln w="6350">
            <a:solidFill>
              <a:srgbClr val="1C1C1C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5"/>
          <p:cNvGrpSpPr/>
          <p:nvPr/>
        </p:nvGrpSpPr>
        <p:grpSpPr>
          <a:xfrm>
            <a:off x="0" y="2394684"/>
            <a:ext cx="1111348" cy="1257469"/>
            <a:chOff x="474883" y="1533379"/>
            <a:chExt cx="1390706" cy="1573556"/>
          </a:xfrm>
        </p:grpSpPr>
        <p:pic>
          <p:nvPicPr>
            <p:cNvPr id="21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23" name="Picture 22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24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25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26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27" name="Left Arrow 26"/>
          <p:cNvSpPr/>
          <p:nvPr/>
        </p:nvSpPr>
        <p:spPr>
          <a:xfrm>
            <a:off x="1944012" y="3965085"/>
            <a:ext cx="1828800" cy="18288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Revenue</a:t>
            </a:r>
            <a:endParaRPr lang="en-US" sz="1050" dirty="0"/>
          </a:p>
        </p:txBody>
      </p:sp>
      <p:sp>
        <p:nvSpPr>
          <p:cNvPr id="28" name="Left Arrow 27"/>
          <p:cNvSpPr/>
          <p:nvPr/>
        </p:nvSpPr>
        <p:spPr>
          <a:xfrm>
            <a:off x="376518" y="4187826"/>
            <a:ext cx="3396294" cy="49471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Revenue</a:t>
            </a:r>
            <a:endParaRPr lang="en-US" sz="1050" b="1" dirty="0"/>
          </a:p>
        </p:txBody>
      </p:sp>
      <p:sp>
        <p:nvSpPr>
          <p:cNvPr id="29" name="Left Arrow 28"/>
          <p:cNvSpPr/>
          <p:nvPr/>
        </p:nvSpPr>
        <p:spPr>
          <a:xfrm>
            <a:off x="1944012" y="4736463"/>
            <a:ext cx="1828800" cy="182881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Brand Awareness</a:t>
            </a:r>
            <a:endParaRPr lang="en-US" sz="1050" dirty="0"/>
          </a:p>
        </p:txBody>
      </p:sp>
      <p:sp>
        <p:nvSpPr>
          <p:cNvPr id="30" name="Left Arrow 29"/>
          <p:cNvSpPr/>
          <p:nvPr/>
        </p:nvSpPr>
        <p:spPr>
          <a:xfrm>
            <a:off x="376518" y="4959204"/>
            <a:ext cx="3396294" cy="494714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Brand Awareness</a:t>
            </a:r>
            <a:endParaRPr lang="en-US" sz="1050" b="1" dirty="0"/>
          </a:p>
        </p:txBody>
      </p:sp>
      <p:sp>
        <p:nvSpPr>
          <p:cNvPr id="31" name="Left Arrow 30"/>
          <p:cNvSpPr/>
          <p:nvPr/>
        </p:nvSpPr>
        <p:spPr>
          <a:xfrm>
            <a:off x="1880709" y="5547702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Traffic</a:t>
            </a:r>
            <a:endParaRPr lang="en-US" sz="1050" b="1" dirty="0"/>
          </a:p>
        </p:txBody>
      </p:sp>
      <p:sp>
        <p:nvSpPr>
          <p:cNvPr id="32" name="Left Arrow 31"/>
          <p:cNvSpPr/>
          <p:nvPr/>
        </p:nvSpPr>
        <p:spPr>
          <a:xfrm>
            <a:off x="1880709" y="6136200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1-800 Support Calls</a:t>
            </a:r>
            <a:endParaRPr lang="en-US" sz="105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119823" y="3894749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Revenues are unbalanced and do not fairly compensate Access Provider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9823" y="4722399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Customer’s experience is dominated by Web Companies Brand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19823" y="5634453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Yet, Access Provider sees revenue-less traffic and  receive all 1-800 support calls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66783" y="4269217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is best effort ONLY.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88554" y="4774315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is at the mercy of the “Last 50 miles”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97262" y="5488418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limited to  devices and services supported by </a:t>
            </a:r>
            <a:r>
              <a:rPr lang="en-US" sz="1400" dirty="0" err="1" smtClean="0">
                <a:solidFill>
                  <a:srgbClr val="808080"/>
                </a:solidFill>
              </a:rPr>
              <a:t>IoT</a:t>
            </a:r>
            <a:r>
              <a:rPr lang="en-US" sz="1400" dirty="0" smtClean="0">
                <a:solidFill>
                  <a:srgbClr val="808080"/>
                </a:solidFill>
              </a:rPr>
              <a:t> Hub Provider</a:t>
            </a:r>
            <a:endParaRPr lang="en-US" sz="1400" dirty="0">
              <a:solidFill>
                <a:srgbClr val="808080"/>
              </a:solidFill>
            </a:endParaRPr>
          </a:p>
        </p:txBody>
      </p:sp>
      <p:pic>
        <p:nvPicPr>
          <p:cNvPr id="40" name="Picture 1" descr="C:\Users\Greg\Pictures\logo n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Evolution</a:t>
            </a:r>
            <a:br>
              <a:rPr lang="en-US" dirty="0" smtClean="0"/>
            </a:br>
            <a:r>
              <a:rPr lang="en-US" sz="3200" dirty="0" err="1" smtClean="0"/>
              <a:t>IoT</a:t>
            </a:r>
            <a:endParaRPr lang="en-US" dirty="0"/>
          </a:p>
        </p:txBody>
      </p:sp>
      <p:cxnSp>
        <p:nvCxnSpPr>
          <p:cNvPr id="4" name="Straight Connector 3"/>
          <p:cNvCxnSpPr>
            <a:endCxn id="5" idx="2"/>
          </p:cNvCxnSpPr>
          <p:nvPr/>
        </p:nvCxnSpPr>
        <p:spPr>
          <a:xfrm>
            <a:off x="4560314" y="1593669"/>
            <a:ext cx="8739" cy="1907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455763" y="2542904"/>
            <a:ext cx="2226580" cy="957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1814" y="2704012"/>
            <a:ext cx="770709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Gateway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371599" y="2652486"/>
            <a:ext cx="302623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35181" y="2652486"/>
            <a:ext cx="302623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2111828" y="2652486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11" name="Straight Connector 10"/>
          <p:cNvCxnSpPr>
            <a:stCxn id="14" idx="1"/>
            <a:endCxn id="9" idx="3"/>
          </p:cNvCxnSpPr>
          <p:nvPr/>
        </p:nvCxnSpPr>
        <p:spPr>
          <a:xfrm flipH="1" flipV="1">
            <a:off x="3048000" y="2997200"/>
            <a:ext cx="568871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81005" y="1502229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534190" y="1502229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16871" y="2717075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pic>
        <p:nvPicPr>
          <p:cNvPr id="15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122" y="1852432"/>
            <a:ext cx="1253860" cy="851580"/>
          </a:xfrm>
          <a:prstGeom prst="rect">
            <a:avLst/>
          </a:prstGeom>
          <a:noFill/>
        </p:spPr>
      </p:pic>
      <p:pic>
        <p:nvPicPr>
          <p:cNvPr id="16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515" y="2991395"/>
            <a:ext cx="1215002" cy="131974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6348549" y="3315995"/>
            <a:ext cx="626852" cy="602864"/>
          </a:xfrm>
          <a:prstGeom prst="rect">
            <a:avLst/>
          </a:prstGeom>
          <a:solidFill>
            <a:srgbClr val="356D4C"/>
          </a:solidFill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IoT</a:t>
            </a:r>
            <a:endParaRPr lang="en-US" sz="1200" dirty="0" smtClean="0"/>
          </a:p>
          <a:p>
            <a:pPr algn="ctr"/>
            <a:r>
              <a:rPr lang="en-US" sz="1200" dirty="0" smtClean="0"/>
              <a:t>Hub”</a:t>
            </a:r>
            <a:endParaRPr lang="en-US" sz="1200" dirty="0"/>
          </a:p>
        </p:txBody>
      </p:sp>
      <p:cxnSp>
        <p:nvCxnSpPr>
          <p:cNvPr id="18" name="Curved Connector 17"/>
          <p:cNvCxnSpPr>
            <a:stCxn id="5" idx="3"/>
            <a:endCxn id="17" idx="1"/>
          </p:cNvCxnSpPr>
          <p:nvPr/>
        </p:nvCxnSpPr>
        <p:spPr>
          <a:xfrm>
            <a:off x="5682343" y="3021875"/>
            <a:ext cx="666206" cy="595552"/>
          </a:xfrm>
          <a:prstGeom prst="curvedConnector3">
            <a:avLst>
              <a:gd name="adj1" fmla="val 50000"/>
            </a:avLst>
          </a:prstGeom>
          <a:ln w="6350">
            <a:solidFill>
              <a:srgbClr val="1C1C1C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4" cstate="print"/>
          <a:srcRect l="27965" r="26432"/>
          <a:stretch>
            <a:fillRect/>
          </a:stretch>
        </p:blipFill>
        <p:spPr bwMode="auto">
          <a:xfrm>
            <a:off x="699727" y="2504200"/>
            <a:ext cx="411621" cy="4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logok.org/wp-content/uploads/2014/04/Apple-Logo-black.png"/>
          <p:cNvPicPr>
            <a:picLocks noChangeAspect="1" noChangeArrowheads="1"/>
          </p:cNvPicPr>
          <p:nvPr/>
        </p:nvPicPr>
        <p:blipFill>
          <a:blip r:embed="rId5" cstate="print"/>
          <a:srcRect l="29498" t="16667" r="22491" b="15530"/>
          <a:stretch>
            <a:fillRect/>
          </a:stretch>
        </p:blipFill>
        <p:spPr bwMode="auto">
          <a:xfrm>
            <a:off x="227568" y="2394684"/>
            <a:ext cx="423993" cy="448768"/>
          </a:xfrm>
          <a:prstGeom prst="rect">
            <a:avLst/>
          </a:prstGeom>
          <a:noFill/>
        </p:spPr>
      </p:pic>
      <p:pic>
        <p:nvPicPr>
          <p:cNvPr id="23" name="Picture 22" descr="http://cdn.thepointsguy.com/wp-content/uploads/2014/08/amazon-logo-black-square.png?c225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778" y="3037932"/>
            <a:ext cx="377594" cy="377330"/>
          </a:xfrm>
          <a:prstGeom prst="rect">
            <a:avLst/>
          </a:prstGeom>
          <a:noFill/>
        </p:spPr>
      </p:pic>
      <p:pic>
        <p:nvPicPr>
          <p:cNvPr id="24" name="Picture 2" descr="http://tom.waddington.me/images/new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881" y="3069195"/>
            <a:ext cx="303529" cy="303530"/>
          </a:xfrm>
          <a:prstGeom prst="rect">
            <a:avLst/>
          </a:prstGeom>
          <a:noFill/>
        </p:spPr>
      </p:pic>
      <p:pic>
        <p:nvPicPr>
          <p:cNvPr id="25" name="Picture 6" descr="https://cdn2.iconfinder.com/data/icons/metro-uinvert-dock/256/Netflix.png"/>
          <p:cNvPicPr>
            <a:picLocks noChangeAspect="1" noChangeArrowheads="1"/>
          </p:cNvPicPr>
          <p:nvPr/>
        </p:nvPicPr>
        <p:blipFill>
          <a:blip r:embed="rId8" cstate="print"/>
          <a:srcRect t="33219" b="36426"/>
          <a:stretch>
            <a:fillRect/>
          </a:stretch>
        </p:blipFill>
        <p:spPr bwMode="auto">
          <a:xfrm>
            <a:off x="295684" y="3485143"/>
            <a:ext cx="550186" cy="167010"/>
          </a:xfrm>
          <a:prstGeom prst="rect">
            <a:avLst/>
          </a:prstGeom>
          <a:noFill/>
        </p:spPr>
      </p:pic>
      <p:pic>
        <p:nvPicPr>
          <p:cNvPr id="26" name="Picture 8" descr="http://vignette4.wikia.nocookie.net/logopedia/images/d/dd/Disney_Logo.png/revision/latest?cb=201212281013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825136"/>
            <a:ext cx="564825" cy="304032"/>
          </a:xfrm>
          <a:prstGeom prst="rect">
            <a:avLst/>
          </a:prstGeom>
          <a:noFill/>
        </p:spPr>
      </p:pic>
      <p:pic>
        <p:nvPicPr>
          <p:cNvPr id="27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4" cstate="print"/>
          <a:srcRect l="27965" r="26432"/>
          <a:stretch>
            <a:fillRect/>
          </a:stretch>
        </p:blipFill>
        <p:spPr bwMode="auto">
          <a:xfrm>
            <a:off x="6456092" y="3388120"/>
            <a:ext cx="411621" cy="47506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6466783" y="4726417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becomes a “Google” Home</a:t>
            </a:r>
            <a:endParaRPr lang="en-US" sz="1400" dirty="0">
              <a:solidFill>
                <a:srgbClr val="80808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88554" y="5571149"/>
            <a:ext cx="248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8080"/>
                </a:solidFill>
              </a:rPr>
              <a:t>Consumer experience is limited to what Google supports </a:t>
            </a:r>
            <a:endParaRPr lang="en-US" sz="1400" dirty="0">
              <a:solidFill>
                <a:srgbClr val="808080"/>
              </a:solidFill>
            </a:endParaRPr>
          </a:p>
        </p:txBody>
      </p:sp>
      <p:pic>
        <p:nvPicPr>
          <p:cNvPr id="32" name="Picture 1" descr="C:\Users\Greg\Pictures\logo n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5564779" y="3276807"/>
            <a:ext cx="626852" cy="602864"/>
          </a:xfrm>
          <a:prstGeom prst="rect">
            <a:avLst/>
          </a:prstGeom>
          <a:solidFill>
            <a:srgbClr val="356D4C">
              <a:alpha val="26000"/>
            </a:srgbClr>
          </a:solidFill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IoT</a:t>
            </a:r>
            <a:endParaRPr lang="en-US" sz="1200" dirty="0" smtClean="0"/>
          </a:p>
          <a:p>
            <a:pPr algn="ctr"/>
            <a:r>
              <a:rPr lang="en-US" sz="1200" dirty="0" smtClean="0"/>
              <a:t>Hub” 1</a:t>
            </a:r>
            <a:endParaRPr lang="en-US" sz="1200" dirty="0"/>
          </a:p>
        </p:txBody>
      </p:sp>
      <p:pic>
        <p:nvPicPr>
          <p:cNvPr id="75" name="Picture 4" descr="http://logok.org/wp-content/uploads/2014/04/Apple-Logo-black.png"/>
          <p:cNvPicPr>
            <a:picLocks noChangeAspect="1" noChangeArrowheads="1"/>
          </p:cNvPicPr>
          <p:nvPr/>
        </p:nvPicPr>
        <p:blipFill>
          <a:blip r:embed="rId2" cstate="print"/>
          <a:srcRect l="29498" t="16667" r="22491" b="15530"/>
          <a:stretch>
            <a:fillRect/>
          </a:stretch>
        </p:blipFill>
        <p:spPr bwMode="auto">
          <a:xfrm>
            <a:off x="5653872" y="4010297"/>
            <a:ext cx="665320" cy="704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Hub</a:t>
            </a:r>
            <a:br>
              <a:rPr lang="en-US" dirty="0" smtClean="0"/>
            </a:br>
            <a:r>
              <a:rPr lang="en-US" sz="2700" dirty="0" smtClean="0"/>
              <a:t>Disparate Consumer Experience</a:t>
            </a:r>
            <a:endParaRPr lang="en-US" dirty="0"/>
          </a:p>
        </p:txBody>
      </p:sp>
      <p:pic>
        <p:nvPicPr>
          <p:cNvPr id="8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3" cstate="print"/>
          <a:srcRect l="21115" r="19598"/>
          <a:stretch>
            <a:fillRect/>
          </a:stretch>
        </p:blipFill>
        <p:spPr bwMode="auto">
          <a:xfrm>
            <a:off x="1412207" y="1628222"/>
            <a:ext cx="702084" cy="621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logok.org/wp-content/uploads/2014/04/Apple-Logo-black.png"/>
          <p:cNvPicPr>
            <a:picLocks noChangeAspect="1" noChangeArrowheads="1"/>
          </p:cNvPicPr>
          <p:nvPr/>
        </p:nvPicPr>
        <p:blipFill>
          <a:blip r:embed="rId2" cstate="print"/>
          <a:srcRect l="29498" t="16667" r="22491" b="15530"/>
          <a:stretch>
            <a:fillRect/>
          </a:stretch>
        </p:blipFill>
        <p:spPr bwMode="auto">
          <a:xfrm>
            <a:off x="759655" y="1533378"/>
            <a:ext cx="726396" cy="768841"/>
          </a:xfrm>
          <a:prstGeom prst="rect">
            <a:avLst/>
          </a:prstGeom>
          <a:noFill/>
        </p:spPr>
      </p:pic>
      <p:pic>
        <p:nvPicPr>
          <p:cNvPr id="10" name="Picture 6" descr="http://cdn.thepointsguy.com/wp-content/uploads/2014/08/amazon-logo-black-square.png?c225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367" y="2366455"/>
            <a:ext cx="582252" cy="5818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83695" y="1686669"/>
            <a:ext cx="1212793" cy="152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 descr="http://muntec.ie/wp-content/uploads/2013/07/hdt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8115" y="3235234"/>
            <a:ext cx="792756" cy="566057"/>
          </a:xfrm>
          <a:prstGeom prst="rect">
            <a:avLst/>
          </a:prstGeom>
          <a:noFill/>
        </p:spPr>
      </p:pic>
      <p:pic>
        <p:nvPicPr>
          <p:cNvPr id="19" name="Picture 4" descr="http://blogs.panasonic.com.au/consumer/wp-content/uploads/2013/04/phone1.png"/>
          <p:cNvPicPr>
            <a:picLocks noChangeAspect="1" noChangeArrowheads="1"/>
          </p:cNvPicPr>
          <p:nvPr/>
        </p:nvPicPr>
        <p:blipFill>
          <a:blip r:embed="rId6" cstate="print"/>
          <a:srcRect l="19214" r="19992"/>
          <a:stretch>
            <a:fillRect/>
          </a:stretch>
        </p:blipFill>
        <p:spPr bwMode="auto">
          <a:xfrm>
            <a:off x="7917682" y="4331763"/>
            <a:ext cx="838596" cy="769896"/>
          </a:xfrm>
          <a:prstGeom prst="rect">
            <a:avLst/>
          </a:prstGeom>
          <a:noFill/>
        </p:spPr>
      </p:pic>
      <p:pic>
        <p:nvPicPr>
          <p:cNvPr id="20" name="Picture 6" descr="http://vignette2.wikia.nocookie.net/mafiawars/images/f/fc/Huge_item_securitycamera_01.png/revision/latest?cb=201006251212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7967" y="5612338"/>
            <a:ext cx="708519" cy="708519"/>
          </a:xfrm>
          <a:prstGeom prst="rect">
            <a:avLst/>
          </a:prstGeom>
          <a:noFill/>
        </p:spPr>
      </p:pic>
      <p:pic>
        <p:nvPicPr>
          <p:cNvPr id="21" name="Picture 14" descr="http://pngimg.com/upload/smartphone_PNG85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3703" y="4368800"/>
            <a:ext cx="350656" cy="548901"/>
          </a:xfrm>
          <a:prstGeom prst="rect">
            <a:avLst/>
          </a:prstGeom>
          <a:noFill/>
        </p:spPr>
      </p:pic>
      <p:pic>
        <p:nvPicPr>
          <p:cNvPr id="22" name="Picture 16" descr="http://ssl-product-images.www8-hp.com/digmedialib/prodimg/lowres/c0472852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2410" y="5159828"/>
            <a:ext cx="913347" cy="685409"/>
          </a:xfrm>
          <a:prstGeom prst="rect">
            <a:avLst/>
          </a:prstGeom>
          <a:noFill/>
        </p:spPr>
      </p:pic>
      <p:pic>
        <p:nvPicPr>
          <p:cNvPr id="23" name="Picture 2" descr="https://shotbox.net.au/App_Themes/Shotbox/images/prod_dron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213" y="5711482"/>
            <a:ext cx="709948" cy="403550"/>
          </a:xfrm>
          <a:prstGeom prst="rect">
            <a:avLst/>
          </a:prstGeom>
          <a:noFill/>
        </p:spPr>
      </p:pic>
      <p:pic>
        <p:nvPicPr>
          <p:cNvPr id="24" name="Picture 2" descr="https://shotbox.net.au/App_Themes/Shotbox/images/prod_dron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7087" y="4027938"/>
            <a:ext cx="614040" cy="349034"/>
          </a:xfrm>
          <a:prstGeom prst="rect">
            <a:avLst/>
          </a:prstGeom>
          <a:noFill/>
        </p:spPr>
      </p:pic>
      <p:pic>
        <p:nvPicPr>
          <p:cNvPr id="25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70914" y="5059233"/>
            <a:ext cx="778328" cy="778328"/>
          </a:xfrm>
          <a:prstGeom prst="rect">
            <a:avLst/>
          </a:prstGeom>
          <a:noFill/>
        </p:spPr>
      </p:pic>
      <p:pic>
        <p:nvPicPr>
          <p:cNvPr id="26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79547" y="5958565"/>
            <a:ext cx="496535" cy="551318"/>
          </a:xfrm>
          <a:prstGeom prst="rect">
            <a:avLst/>
          </a:prstGeom>
          <a:noFill/>
        </p:spPr>
      </p:pic>
      <p:pic>
        <p:nvPicPr>
          <p:cNvPr id="27" name="Picture 14" descr="http://pngimg.com/upload/smartphone_PNG85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3140" y="3121576"/>
            <a:ext cx="389742" cy="610085"/>
          </a:xfrm>
          <a:prstGeom prst="rect">
            <a:avLst/>
          </a:prstGeom>
          <a:noFill/>
        </p:spPr>
      </p:pic>
      <p:pic>
        <p:nvPicPr>
          <p:cNvPr id="29" name="Picture 12" descr="http://muntec.ie/wp-content/uploads/2013/07/hdt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1387" y="6129350"/>
            <a:ext cx="660936" cy="471933"/>
          </a:xfrm>
          <a:prstGeom prst="rect">
            <a:avLst/>
          </a:prstGeom>
          <a:noFill/>
        </p:spPr>
      </p:pic>
      <p:pic>
        <p:nvPicPr>
          <p:cNvPr id="31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0987" y="4986662"/>
            <a:ext cx="713013" cy="713013"/>
          </a:xfrm>
          <a:prstGeom prst="rect">
            <a:avLst/>
          </a:prstGeom>
          <a:noFill/>
        </p:spPr>
      </p:pic>
      <p:pic>
        <p:nvPicPr>
          <p:cNvPr id="32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4204" y="3739978"/>
            <a:ext cx="423452" cy="470172"/>
          </a:xfrm>
          <a:prstGeom prst="rect">
            <a:avLst/>
          </a:prstGeom>
          <a:noFill/>
        </p:spPr>
      </p:pic>
      <p:pic>
        <p:nvPicPr>
          <p:cNvPr id="36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3" cstate="print"/>
          <a:srcRect l="21115" r="19598"/>
          <a:stretch>
            <a:fillRect/>
          </a:stretch>
        </p:blipFill>
        <p:spPr bwMode="auto">
          <a:xfrm>
            <a:off x="5577840" y="3332471"/>
            <a:ext cx="627017" cy="554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2" descr="http://uwaycanada.ca/wp-content/uploads/2014/11/uway_ac_dc_power_cable.gif"/>
          <p:cNvPicPr>
            <a:picLocks noChangeAspect="1" noChangeArrowheads="1"/>
          </p:cNvPicPr>
          <p:nvPr/>
        </p:nvPicPr>
        <p:blipFill>
          <a:blip r:embed="rId14" cstate="print"/>
          <a:srcRect t="10535" b="11891"/>
          <a:stretch>
            <a:fillRect/>
          </a:stretch>
        </p:blipFill>
        <p:spPr bwMode="auto">
          <a:xfrm>
            <a:off x="4827652" y="4768262"/>
            <a:ext cx="602669" cy="467514"/>
          </a:xfrm>
          <a:prstGeom prst="rect">
            <a:avLst/>
          </a:prstGeom>
          <a:noFill/>
        </p:spPr>
      </p:pic>
      <p:pic>
        <p:nvPicPr>
          <p:cNvPr id="43" name="Picture 2" descr="http://image.made-in-china.com/2f0j00HMFElZuKafpQ/6-12w-Us-Plug-Switching-Power-Adapter.jpg"/>
          <p:cNvPicPr>
            <a:picLocks noChangeAspect="1" noChangeArrowheads="1"/>
          </p:cNvPicPr>
          <p:nvPr/>
        </p:nvPicPr>
        <p:blipFill>
          <a:blip r:embed="rId15" cstate="print"/>
          <a:srcRect l="15000" t="6363" r="22143" b="16420"/>
          <a:stretch>
            <a:fillRect/>
          </a:stretch>
        </p:blipFill>
        <p:spPr bwMode="auto">
          <a:xfrm>
            <a:off x="5467840" y="4850669"/>
            <a:ext cx="507916" cy="398252"/>
          </a:xfrm>
          <a:prstGeom prst="rect">
            <a:avLst/>
          </a:prstGeom>
          <a:noFill/>
        </p:spPr>
      </p:pic>
      <p:pic>
        <p:nvPicPr>
          <p:cNvPr id="45" name="Picture 8" descr="https://www.uninex.com/image/cache/data/product/PS09s-6/6-outlet-power-strip-with-surge-protection-with-14-gauge-6ft-cord-a635-600x600-600x60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>
            <a:off x="4761140" y="5142746"/>
            <a:ext cx="1186553" cy="815243"/>
          </a:xfrm>
          <a:prstGeom prst="rect">
            <a:avLst/>
          </a:prstGeom>
          <a:noFill/>
        </p:spPr>
      </p:pic>
      <p:sp>
        <p:nvSpPr>
          <p:cNvPr id="50" name="Left Arrow 49"/>
          <p:cNvSpPr/>
          <p:nvPr/>
        </p:nvSpPr>
        <p:spPr>
          <a:xfrm>
            <a:off x="1617786" y="3826410"/>
            <a:ext cx="2082018" cy="225083"/>
          </a:xfrm>
          <a:prstGeom prst="leftArrow">
            <a:avLst/>
          </a:prstGeom>
          <a:solidFill>
            <a:srgbClr val="E0DCD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/>
          <p:cNvSpPr/>
          <p:nvPr/>
        </p:nvSpPr>
        <p:spPr>
          <a:xfrm>
            <a:off x="576776" y="3671666"/>
            <a:ext cx="900332" cy="717452"/>
          </a:xfrm>
          <a:prstGeom prst="cloud">
            <a:avLst/>
          </a:prstGeom>
          <a:solidFill>
            <a:srgbClr val="E0DCD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7"/>
          <p:cNvGrpSpPr/>
          <p:nvPr/>
        </p:nvGrpSpPr>
        <p:grpSpPr>
          <a:xfrm>
            <a:off x="3631026" y="1674470"/>
            <a:ext cx="1784741" cy="1443433"/>
            <a:chOff x="3377809" y="2391922"/>
            <a:chExt cx="1784741" cy="1443433"/>
          </a:xfrm>
        </p:grpSpPr>
        <p:pic>
          <p:nvPicPr>
            <p:cNvPr id="59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60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18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61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62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63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64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65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66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5" cstate="print"/>
          <a:srcRect l="28718" t="36136" r="41897" b="48623"/>
          <a:stretch>
            <a:fillRect/>
          </a:stretch>
        </p:blipFill>
        <p:spPr bwMode="auto">
          <a:xfrm>
            <a:off x="6865034" y="3157374"/>
            <a:ext cx="520504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6" cstate="print"/>
          <a:srcRect l="3912" t="32952" r="75798" b="45582"/>
          <a:stretch>
            <a:fillRect/>
          </a:stretch>
        </p:blipFill>
        <p:spPr bwMode="auto">
          <a:xfrm>
            <a:off x="7175194" y="3758083"/>
            <a:ext cx="336570" cy="6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4" name="Picture 2" descr="https://lh3.googleusercontent.com/CZGuN2uNahkg9R6krgL296-jQG8lP9wOUB-gOCASJ_LBn3BoHfXMZAHQIYEYj5snakEi"/>
          <p:cNvPicPr>
            <a:picLocks noChangeAspect="1" noChangeArrowheads="1"/>
          </p:cNvPicPr>
          <p:nvPr/>
        </p:nvPicPr>
        <p:blipFill>
          <a:blip r:embed="rId27" cstate="print"/>
          <a:srcRect l="24071" t="16240" r="23202" b="17024"/>
          <a:stretch>
            <a:fillRect/>
          </a:stretch>
        </p:blipFill>
        <p:spPr bwMode="auto">
          <a:xfrm>
            <a:off x="6466199" y="4417256"/>
            <a:ext cx="652053" cy="618978"/>
          </a:xfrm>
          <a:prstGeom prst="rect">
            <a:avLst/>
          </a:prstGeom>
          <a:noFill/>
        </p:spPr>
      </p:pic>
      <p:pic>
        <p:nvPicPr>
          <p:cNvPr id="53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38628" y="2103120"/>
            <a:ext cx="1248172" cy="932082"/>
          </a:xfrm>
          <a:prstGeom prst="rect">
            <a:avLst/>
          </a:prstGeom>
          <a:noFill/>
        </p:spPr>
      </p:pic>
      <p:pic>
        <p:nvPicPr>
          <p:cNvPr id="55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759431" y="2286000"/>
            <a:ext cx="678588" cy="711052"/>
          </a:xfrm>
          <a:prstGeom prst="rect">
            <a:avLst/>
          </a:prstGeom>
          <a:noFill/>
        </p:spPr>
      </p:pic>
      <p:pic>
        <p:nvPicPr>
          <p:cNvPr id="58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675119" y="1371599"/>
            <a:ext cx="964101" cy="654785"/>
          </a:xfrm>
          <a:prstGeom prst="rect">
            <a:avLst/>
          </a:prstGeom>
          <a:noFill/>
        </p:spPr>
      </p:pic>
      <p:pic>
        <p:nvPicPr>
          <p:cNvPr id="67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797346" y="1267097"/>
            <a:ext cx="732855" cy="796033"/>
          </a:xfrm>
          <a:prstGeom prst="rect">
            <a:avLst/>
          </a:prstGeom>
          <a:noFill/>
        </p:spPr>
      </p:pic>
      <p:sp>
        <p:nvSpPr>
          <p:cNvPr id="71" name="Rectangle 70"/>
          <p:cNvSpPr/>
          <p:nvPr/>
        </p:nvSpPr>
        <p:spPr>
          <a:xfrm>
            <a:off x="3612517" y="3618410"/>
            <a:ext cx="1669936" cy="6139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 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80557" y="3689764"/>
            <a:ext cx="692333" cy="44919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Gateway</a:t>
            </a:r>
          </a:p>
          <a:p>
            <a:pPr algn="ctr"/>
            <a:r>
              <a:rPr lang="en-US" sz="1000" dirty="0" smtClean="0"/>
              <a:t>(Wi-Fi)</a:t>
            </a:r>
            <a:endParaRPr lang="en-US" sz="1000" dirty="0"/>
          </a:p>
        </p:txBody>
      </p:sp>
      <p:sp>
        <p:nvSpPr>
          <p:cNvPr id="73" name="Rectangle 72"/>
          <p:cNvSpPr/>
          <p:nvPr/>
        </p:nvSpPr>
        <p:spPr>
          <a:xfrm>
            <a:off x="3773625" y="3695155"/>
            <a:ext cx="569385" cy="4261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ONT  or</a:t>
            </a:r>
          </a:p>
          <a:p>
            <a:pPr algn="ctr"/>
            <a:r>
              <a:rPr lang="en-US" sz="900" dirty="0" smtClean="0"/>
              <a:t>Modem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99611" y="4056224"/>
            <a:ext cx="626852" cy="602864"/>
          </a:xfrm>
          <a:prstGeom prst="rect">
            <a:avLst/>
          </a:prstGeom>
          <a:solidFill>
            <a:srgbClr val="356D4C">
              <a:alpha val="34000"/>
            </a:srgbClr>
          </a:solidFill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IoT</a:t>
            </a:r>
            <a:endParaRPr lang="en-US" sz="1200" dirty="0" smtClean="0"/>
          </a:p>
          <a:p>
            <a:pPr algn="ctr"/>
            <a:r>
              <a:rPr lang="en-US" sz="1200" dirty="0" smtClean="0"/>
              <a:t>Hub” 2</a:t>
            </a:r>
            <a:endParaRPr lang="en-US" sz="1200" dirty="0"/>
          </a:p>
        </p:txBody>
      </p:sp>
      <p:cxnSp>
        <p:nvCxnSpPr>
          <p:cNvPr id="77" name="Curved Connector 76"/>
          <p:cNvCxnSpPr>
            <a:stCxn id="70" idx="3"/>
            <a:endCxn id="68" idx="1"/>
          </p:cNvCxnSpPr>
          <p:nvPr/>
        </p:nvCxnSpPr>
        <p:spPr>
          <a:xfrm flipV="1">
            <a:off x="6191631" y="3397347"/>
            <a:ext cx="673403" cy="18089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70" idx="3"/>
            <a:endCxn id="32" idx="1"/>
          </p:cNvCxnSpPr>
          <p:nvPr/>
        </p:nvCxnSpPr>
        <p:spPr>
          <a:xfrm>
            <a:off x="6191631" y="3578239"/>
            <a:ext cx="2242573" cy="39682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5" idx="3"/>
            <a:endCxn id="69" idx="1"/>
          </p:cNvCxnSpPr>
          <p:nvPr/>
        </p:nvCxnSpPr>
        <p:spPr>
          <a:xfrm flipV="1">
            <a:off x="6319192" y="4074607"/>
            <a:ext cx="856002" cy="287788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74" idx="3"/>
            <a:endCxn id="25" idx="1"/>
          </p:cNvCxnSpPr>
          <p:nvPr/>
        </p:nvCxnSpPr>
        <p:spPr>
          <a:xfrm>
            <a:off x="6226463" y="4357656"/>
            <a:ext cx="544451" cy="109074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74" idx="3"/>
            <a:endCxn id="31" idx="1"/>
          </p:cNvCxnSpPr>
          <p:nvPr/>
        </p:nvCxnSpPr>
        <p:spPr>
          <a:xfrm>
            <a:off x="6226463" y="4357656"/>
            <a:ext cx="2204524" cy="985513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70" idx="3"/>
            <a:endCxn id="22" idx="2"/>
          </p:cNvCxnSpPr>
          <p:nvPr/>
        </p:nvCxnSpPr>
        <p:spPr>
          <a:xfrm>
            <a:off x="6191631" y="3578239"/>
            <a:ext cx="1887453" cy="2266998"/>
          </a:xfrm>
          <a:prstGeom prst="curvedConnector4">
            <a:avLst>
              <a:gd name="adj1" fmla="val 37902"/>
              <a:gd name="adj2" fmla="val 1100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70" idx="3"/>
            <a:endCxn id="26" idx="1"/>
          </p:cNvCxnSpPr>
          <p:nvPr/>
        </p:nvCxnSpPr>
        <p:spPr>
          <a:xfrm>
            <a:off x="6191631" y="3578239"/>
            <a:ext cx="987916" cy="265598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" descr="C:\Users\Greg\Pictures\logo new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107" name="TextBox 106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4558937" y="1293223"/>
            <a:ext cx="10116" cy="220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Provider </a:t>
            </a:r>
            <a:r>
              <a:rPr lang="en-US" dirty="0" err="1" smtClean="0"/>
              <a:t>IoT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1656" y="2542904"/>
            <a:ext cx="2547258" cy="9579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4431" y="2704012"/>
            <a:ext cx="770709" cy="598920"/>
          </a:xfrm>
          <a:prstGeom prst="rect">
            <a:avLst/>
          </a:prstGeom>
          <a:solidFill>
            <a:srgbClr val="2E5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Gateway</a:t>
            </a:r>
          </a:p>
          <a:p>
            <a:pPr algn="ctr"/>
            <a:r>
              <a:rPr lang="en-US" sz="1200" dirty="0" smtClean="0"/>
              <a:t>(Wi-Fi)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371599" y="2652486"/>
            <a:ext cx="302623" cy="689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35181" y="2652486"/>
            <a:ext cx="302623" cy="6894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2111828" y="2652486"/>
            <a:ext cx="936172" cy="6894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Access</a:t>
            </a:r>
          </a:p>
          <a:p>
            <a:pPr algn="ctr"/>
            <a:r>
              <a:rPr lang="en-US" sz="1050" dirty="0" smtClean="0"/>
              <a:t>(Last Mile)</a:t>
            </a:r>
          </a:p>
        </p:txBody>
      </p:sp>
      <p:cxnSp>
        <p:nvCxnSpPr>
          <p:cNvPr id="11" name="Straight Connector 10"/>
          <p:cNvCxnSpPr>
            <a:stCxn id="14" idx="1"/>
            <a:endCxn id="9" idx="3"/>
          </p:cNvCxnSpPr>
          <p:nvPr/>
        </p:nvCxnSpPr>
        <p:spPr>
          <a:xfrm flipH="1" flipV="1">
            <a:off x="3048000" y="2997200"/>
            <a:ext cx="542745" cy="3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781005" y="1201783"/>
            <a:ext cx="1867989" cy="483325"/>
          </a:xfrm>
          <a:prstGeom prst="righ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Home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>
            <a:off x="2534190" y="1201783"/>
            <a:ext cx="1841863" cy="483326"/>
          </a:xfrm>
          <a:prstGeom prst="leftArrow">
            <a:avLst/>
          </a:prstGeom>
          <a:solidFill>
            <a:srgbClr val="90B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90745" y="2717075"/>
            <a:ext cx="759180" cy="56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ONT  or</a:t>
            </a:r>
          </a:p>
          <a:p>
            <a:pPr algn="ctr"/>
            <a:r>
              <a:rPr lang="en-US" sz="1100" dirty="0" smtClean="0"/>
              <a:t>Modem</a:t>
            </a:r>
          </a:p>
        </p:txBody>
      </p:sp>
      <p:pic>
        <p:nvPicPr>
          <p:cNvPr id="15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122" y="1852432"/>
            <a:ext cx="1253860" cy="851580"/>
          </a:xfrm>
          <a:prstGeom prst="rect">
            <a:avLst/>
          </a:prstGeom>
          <a:noFill/>
        </p:spPr>
      </p:pic>
      <p:pic>
        <p:nvPicPr>
          <p:cNvPr id="16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3578" y="2730137"/>
            <a:ext cx="1215002" cy="131974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5303520" y="2688977"/>
            <a:ext cx="626852" cy="602864"/>
          </a:xfrm>
          <a:prstGeom prst="rect">
            <a:avLst/>
          </a:prstGeom>
          <a:solidFill>
            <a:srgbClr val="356D4C"/>
          </a:solidFill>
          <a:ln w="6350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“</a:t>
            </a:r>
            <a:r>
              <a:rPr lang="en-US" sz="1200" dirty="0" err="1" smtClean="0"/>
              <a:t>IoT</a:t>
            </a:r>
            <a:endParaRPr lang="en-US" sz="1200" dirty="0" smtClean="0"/>
          </a:p>
          <a:p>
            <a:pPr algn="ctr"/>
            <a:r>
              <a:rPr lang="en-US" sz="1200" dirty="0" smtClean="0"/>
              <a:t>Hub”</a:t>
            </a:r>
            <a:endParaRPr lang="en-US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0" y="2394684"/>
            <a:ext cx="1111348" cy="1257469"/>
            <a:chOff x="474883" y="1533379"/>
            <a:chExt cx="1390706" cy="1573556"/>
          </a:xfrm>
        </p:grpSpPr>
        <p:pic>
          <p:nvPicPr>
            <p:cNvPr id="21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23" name="Picture 22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24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25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26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32" name="TextBox 31"/>
          <p:cNvSpPr txBox="1"/>
          <p:nvPr/>
        </p:nvSpPr>
        <p:spPr>
          <a:xfrm>
            <a:off x="862149" y="3894749"/>
            <a:ext cx="3108958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B050"/>
                </a:solidFill>
              </a:rPr>
              <a:t>IoT</a:t>
            </a:r>
            <a:r>
              <a:rPr lang="en-US" sz="1400" dirty="0" smtClean="0">
                <a:solidFill>
                  <a:srgbClr val="00B050"/>
                </a:solidFill>
              </a:rPr>
              <a:t> Revenues </a:t>
            </a:r>
            <a:r>
              <a:rPr lang="en-US" sz="1400" b="1" dirty="0" smtClean="0">
                <a:solidFill>
                  <a:srgbClr val="00B050"/>
                </a:solidFill>
              </a:rPr>
              <a:t>shift to access provider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2149" y="4448079"/>
            <a:ext cx="310895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Customer’s experience shifts to Access provider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149" y="5151127"/>
            <a:ext cx="310895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Access provider cannot keep up with innovations</a:t>
            </a:r>
          </a:p>
        </p:txBody>
      </p:sp>
      <p:pic>
        <p:nvPicPr>
          <p:cNvPr id="38" name="Picture 6" descr="http://vignette2.wikia.nocookie.net/mafiawars/images/f/fc/Huge_item_securitycamera_01.png/revision/latest?cb=2010062512123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6710" y="5403332"/>
            <a:ext cx="708519" cy="708519"/>
          </a:xfrm>
          <a:prstGeom prst="rect">
            <a:avLst/>
          </a:prstGeom>
          <a:noFill/>
        </p:spPr>
      </p:pic>
      <p:pic>
        <p:nvPicPr>
          <p:cNvPr id="43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70914" y="5059233"/>
            <a:ext cx="778328" cy="778328"/>
          </a:xfrm>
          <a:prstGeom prst="rect">
            <a:avLst/>
          </a:prstGeom>
          <a:noFill/>
        </p:spPr>
      </p:pic>
      <p:pic>
        <p:nvPicPr>
          <p:cNvPr id="44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8553" y="5645057"/>
            <a:ext cx="496535" cy="551318"/>
          </a:xfrm>
          <a:prstGeom prst="rect">
            <a:avLst/>
          </a:prstGeom>
          <a:noFill/>
        </p:spPr>
      </p:pic>
      <p:pic>
        <p:nvPicPr>
          <p:cNvPr id="47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34204" y="3739978"/>
            <a:ext cx="423452" cy="470172"/>
          </a:xfrm>
          <a:prstGeom prst="rect">
            <a:avLst/>
          </a:prstGeom>
          <a:noFill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3" cstate="print"/>
          <a:srcRect l="28718" t="36136" r="41897" b="48623"/>
          <a:stretch>
            <a:fillRect/>
          </a:stretch>
        </p:blipFill>
        <p:spPr bwMode="auto">
          <a:xfrm>
            <a:off x="8380325" y="4306905"/>
            <a:ext cx="520504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4" cstate="print"/>
          <a:srcRect l="3912" t="32952" r="75798" b="45582"/>
          <a:stretch>
            <a:fillRect/>
          </a:stretch>
        </p:blipFill>
        <p:spPr bwMode="auto">
          <a:xfrm>
            <a:off x="7175194" y="3758083"/>
            <a:ext cx="336570" cy="6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https://lh3.googleusercontent.com/CZGuN2uNahkg9R6krgL296-jQG8lP9wOUB-gOCASJ_LBn3BoHfXMZAHQIYEYj5snakEi"/>
          <p:cNvPicPr>
            <a:picLocks noChangeAspect="1" noChangeArrowheads="1"/>
          </p:cNvPicPr>
          <p:nvPr/>
        </p:nvPicPr>
        <p:blipFill>
          <a:blip r:embed="rId15" cstate="print"/>
          <a:srcRect l="24071" t="16240" r="23202" b="17024"/>
          <a:stretch>
            <a:fillRect/>
          </a:stretch>
        </p:blipFill>
        <p:spPr bwMode="auto">
          <a:xfrm>
            <a:off x="7419788" y="4273564"/>
            <a:ext cx="652053" cy="618978"/>
          </a:xfrm>
          <a:prstGeom prst="rect">
            <a:avLst/>
          </a:prstGeom>
          <a:noFill/>
        </p:spPr>
      </p:pic>
      <p:cxnSp>
        <p:nvCxnSpPr>
          <p:cNvPr id="55" name="Curved Connector 54"/>
          <p:cNvCxnSpPr>
            <a:stCxn id="17" idx="3"/>
            <a:endCxn id="50" idx="1"/>
          </p:cNvCxnSpPr>
          <p:nvPr/>
        </p:nvCxnSpPr>
        <p:spPr>
          <a:xfrm>
            <a:off x="5930372" y="2990409"/>
            <a:ext cx="2449953" cy="155646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17" idx="3"/>
            <a:endCxn id="47" idx="1"/>
          </p:cNvCxnSpPr>
          <p:nvPr/>
        </p:nvCxnSpPr>
        <p:spPr>
          <a:xfrm>
            <a:off x="5930372" y="2990409"/>
            <a:ext cx="2503832" cy="98465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70" idx="3"/>
            <a:endCxn id="51" idx="1"/>
          </p:cNvCxnSpPr>
          <p:nvPr/>
        </p:nvCxnSpPr>
        <p:spPr>
          <a:xfrm flipV="1">
            <a:off x="6061167" y="4074607"/>
            <a:ext cx="1114027" cy="321045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70" idx="3"/>
            <a:endCxn id="43" idx="1"/>
          </p:cNvCxnSpPr>
          <p:nvPr/>
        </p:nvCxnSpPr>
        <p:spPr>
          <a:xfrm>
            <a:off x="6061167" y="4395652"/>
            <a:ext cx="709747" cy="1052745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70" idx="3"/>
          </p:cNvCxnSpPr>
          <p:nvPr/>
        </p:nvCxnSpPr>
        <p:spPr>
          <a:xfrm>
            <a:off x="6061167" y="4395652"/>
            <a:ext cx="2369820" cy="947517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92"/>
          <p:cNvCxnSpPr>
            <a:stCxn id="17" idx="3"/>
            <a:endCxn id="44" idx="1"/>
          </p:cNvCxnSpPr>
          <p:nvPr/>
        </p:nvCxnSpPr>
        <p:spPr>
          <a:xfrm>
            <a:off x="5930372" y="2990409"/>
            <a:ext cx="1458181" cy="293030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65672" y="4911187"/>
            <a:ext cx="778328" cy="778328"/>
          </a:xfrm>
          <a:prstGeom prst="rect">
            <a:avLst/>
          </a:prstGeom>
          <a:noFill/>
        </p:spPr>
      </p:pic>
      <p:sp>
        <p:nvSpPr>
          <p:cNvPr id="70" name="Rectangle 69"/>
          <p:cNvSpPr/>
          <p:nvPr/>
        </p:nvSpPr>
        <p:spPr>
          <a:xfrm>
            <a:off x="5212081" y="4114800"/>
            <a:ext cx="849086" cy="561703"/>
          </a:xfrm>
          <a:prstGeom prst="rect">
            <a:avLst/>
          </a:prstGeom>
          <a:solidFill>
            <a:srgbClr val="6CA08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Not supported Yet</a:t>
            </a:r>
            <a:endParaRPr lang="en-US" sz="1050" dirty="0"/>
          </a:p>
        </p:txBody>
      </p:sp>
      <p:sp>
        <p:nvSpPr>
          <p:cNvPr id="74" name="TextBox 73"/>
          <p:cNvSpPr txBox="1"/>
          <p:nvPr/>
        </p:nvSpPr>
        <p:spPr>
          <a:xfrm>
            <a:off x="1972491" y="6217927"/>
            <a:ext cx="5107577" cy="338554"/>
          </a:xfrm>
          <a:prstGeom prst="rect">
            <a:avLst/>
          </a:prstGeom>
          <a:solidFill>
            <a:schemeClr val="bg1"/>
          </a:solidFill>
          <a:ln>
            <a:solidFill>
              <a:srgbClr val="356D4C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8080"/>
                </a:solidFill>
              </a:rPr>
              <a:t>This approach does not fairly benefit the entire ecosystem</a:t>
            </a:r>
          </a:p>
        </p:txBody>
      </p:sp>
      <p:pic>
        <p:nvPicPr>
          <p:cNvPr id="75" name="Picture 1" descr="C:\Users\Greg\Pictures\logo new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  <p:bldP spid="34" grpId="0" animBg="1"/>
      <p:bldP spid="70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 Provider as Neutral Host</a:t>
            </a:r>
            <a:br>
              <a:rPr lang="en-US" dirty="0" smtClean="0"/>
            </a:br>
            <a:r>
              <a:rPr lang="en-US" sz="3600" dirty="0" smtClean="0"/>
              <a:t>New Wholesale Opportunities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 </a:t>
            </a:r>
            <a:endParaRPr lang="en-US" dirty="0"/>
          </a:p>
        </p:txBody>
      </p:sp>
      <p:grpSp>
        <p:nvGrpSpPr>
          <p:cNvPr id="3" name="Group 18"/>
          <p:cNvGrpSpPr/>
          <p:nvPr/>
        </p:nvGrpSpPr>
        <p:grpSpPr>
          <a:xfrm>
            <a:off x="6119446" y="1885071"/>
            <a:ext cx="2672862" cy="1176280"/>
            <a:chOff x="5850598" y="3028917"/>
            <a:chExt cx="2294596" cy="1043727"/>
          </a:xfrm>
        </p:grpSpPr>
        <p:pic>
          <p:nvPicPr>
            <p:cNvPr id="5" name="Picture 6" descr="http://www.resourceaction.com/wp-content/uploads/2015/01/new-icon-Small-to-Mediu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82154" y="3028917"/>
              <a:ext cx="1463040" cy="1042655"/>
            </a:xfrm>
            <a:prstGeom prst="rect">
              <a:avLst/>
            </a:prstGeom>
            <a:noFill/>
          </p:spPr>
        </p:pic>
        <p:pic>
          <p:nvPicPr>
            <p:cNvPr id="6" name="Picture 8" descr="http://lac-beauport.quebec/wp-content/uploads/2015/04/kfm_hom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0598" y="3198885"/>
              <a:ext cx="873759" cy="873759"/>
            </a:xfrm>
            <a:prstGeom prst="rect">
              <a:avLst/>
            </a:prstGeom>
            <a:noFill/>
          </p:spPr>
        </p:pic>
      </p:grpSp>
      <p:pic>
        <p:nvPicPr>
          <p:cNvPr id="8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4" cstate="print"/>
          <a:srcRect l="21115" r="19598"/>
          <a:stretch>
            <a:fillRect/>
          </a:stretch>
        </p:blipFill>
        <p:spPr bwMode="auto">
          <a:xfrm>
            <a:off x="1412207" y="1628222"/>
            <a:ext cx="702084" cy="621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logok.org/wp-content/uploads/2014/04/Apple-Logo-black.png"/>
          <p:cNvPicPr>
            <a:picLocks noChangeAspect="1" noChangeArrowheads="1"/>
          </p:cNvPicPr>
          <p:nvPr/>
        </p:nvPicPr>
        <p:blipFill>
          <a:blip r:embed="rId5" cstate="print"/>
          <a:srcRect l="29498" t="16667" r="22491" b="15530"/>
          <a:stretch>
            <a:fillRect/>
          </a:stretch>
        </p:blipFill>
        <p:spPr bwMode="auto">
          <a:xfrm>
            <a:off x="759655" y="1533378"/>
            <a:ext cx="726396" cy="768841"/>
          </a:xfrm>
          <a:prstGeom prst="rect">
            <a:avLst/>
          </a:prstGeom>
          <a:noFill/>
        </p:spPr>
      </p:pic>
      <p:pic>
        <p:nvPicPr>
          <p:cNvPr id="10" name="Picture 6" descr="http://cdn.thepointsguy.com/wp-content/uploads/2014/08/amazon-logo-black-square.png?c225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367" y="2366455"/>
            <a:ext cx="582252" cy="5818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83695" y="1686669"/>
            <a:ext cx="1212793" cy="152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2" descr="http://muntec.ie/wp-content/uploads/2013/07/hdtv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47205" y="3352800"/>
            <a:ext cx="932226" cy="665644"/>
          </a:xfrm>
          <a:prstGeom prst="rect">
            <a:avLst/>
          </a:prstGeom>
          <a:noFill/>
        </p:spPr>
      </p:pic>
      <p:pic>
        <p:nvPicPr>
          <p:cNvPr id="19" name="Picture 4" descr="http://blogs.panasonic.com.au/consumer/wp-content/uploads/2013/04/phone1.png"/>
          <p:cNvPicPr>
            <a:picLocks noChangeAspect="1" noChangeArrowheads="1"/>
          </p:cNvPicPr>
          <p:nvPr/>
        </p:nvPicPr>
        <p:blipFill>
          <a:blip r:embed="rId8" cstate="print"/>
          <a:srcRect l="19214" r="19992"/>
          <a:stretch>
            <a:fillRect/>
          </a:stretch>
        </p:blipFill>
        <p:spPr bwMode="auto">
          <a:xfrm>
            <a:off x="7917682" y="4331763"/>
            <a:ext cx="838596" cy="769896"/>
          </a:xfrm>
          <a:prstGeom prst="rect">
            <a:avLst/>
          </a:prstGeom>
          <a:noFill/>
        </p:spPr>
      </p:pic>
      <p:pic>
        <p:nvPicPr>
          <p:cNvPr id="20" name="Picture 6" descr="http://vignette2.wikia.nocookie.net/mafiawars/images/f/fc/Huge_item_securitycamera_01.png/revision/latest?cb=201006251212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7967" y="5612338"/>
            <a:ext cx="708519" cy="708519"/>
          </a:xfrm>
          <a:prstGeom prst="rect">
            <a:avLst/>
          </a:prstGeom>
          <a:noFill/>
        </p:spPr>
      </p:pic>
      <p:pic>
        <p:nvPicPr>
          <p:cNvPr id="21" name="Picture 14" descr="http://pngimg.com/upload/smartphone_PNG85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63703" y="4368800"/>
            <a:ext cx="350656" cy="548901"/>
          </a:xfrm>
          <a:prstGeom prst="rect">
            <a:avLst/>
          </a:prstGeom>
          <a:noFill/>
        </p:spPr>
      </p:pic>
      <p:pic>
        <p:nvPicPr>
          <p:cNvPr id="22" name="Picture 16" descr="http://ssl-product-images.www8-hp.com/digmedialib/prodimg/lowres/c0472852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66198" y="4892514"/>
            <a:ext cx="1269559" cy="952724"/>
          </a:xfrm>
          <a:prstGeom prst="rect">
            <a:avLst/>
          </a:prstGeom>
          <a:noFill/>
        </p:spPr>
      </p:pic>
      <p:pic>
        <p:nvPicPr>
          <p:cNvPr id="23" name="Picture 2" descr="https://shotbox.net.au/App_Themes/Shotbox/images/prod_dron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99213" y="5711482"/>
            <a:ext cx="709948" cy="403550"/>
          </a:xfrm>
          <a:prstGeom prst="rect">
            <a:avLst/>
          </a:prstGeom>
          <a:noFill/>
        </p:spPr>
      </p:pic>
      <p:pic>
        <p:nvPicPr>
          <p:cNvPr id="24" name="Picture 2" descr="https://shotbox.net.au/App_Themes/Shotbox/images/prod_dron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17087" y="4027938"/>
            <a:ext cx="614040" cy="349034"/>
          </a:xfrm>
          <a:prstGeom prst="rect">
            <a:avLst/>
          </a:prstGeom>
          <a:noFill/>
        </p:spPr>
      </p:pic>
      <p:pic>
        <p:nvPicPr>
          <p:cNvPr id="25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70914" y="5059233"/>
            <a:ext cx="778328" cy="778328"/>
          </a:xfrm>
          <a:prstGeom prst="rect">
            <a:avLst/>
          </a:prstGeom>
          <a:noFill/>
        </p:spPr>
      </p:pic>
      <p:pic>
        <p:nvPicPr>
          <p:cNvPr id="26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7113" y="5775685"/>
            <a:ext cx="496535" cy="551318"/>
          </a:xfrm>
          <a:prstGeom prst="rect">
            <a:avLst/>
          </a:prstGeom>
          <a:noFill/>
        </p:spPr>
      </p:pic>
      <p:pic>
        <p:nvPicPr>
          <p:cNvPr id="27" name="Picture 14" descr="http://pngimg.com/upload/smartphone_PNG852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63140" y="3121576"/>
            <a:ext cx="389742" cy="610085"/>
          </a:xfrm>
          <a:prstGeom prst="rect">
            <a:avLst/>
          </a:prstGeom>
          <a:noFill/>
        </p:spPr>
      </p:pic>
      <p:pic>
        <p:nvPicPr>
          <p:cNvPr id="29" name="Picture 12" descr="http://muntec.ie/wp-content/uploads/2013/07/hdtv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1387" y="6129350"/>
            <a:ext cx="660936" cy="471933"/>
          </a:xfrm>
          <a:prstGeom prst="rect">
            <a:avLst/>
          </a:prstGeom>
          <a:noFill/>
        </p:spPr>
      </p:pic>
      <p:pic>
        <p:nvPicPr>
          <p:cNvPr id="31" name="Picture 6" descr="http://assets3.howtospendit.ft-static.com/images/32/e7/12/32e71203-2eee-4471-a251-387c75c30e2b_three_eighty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30987" y="4986662"/>
            <a:ext cx="713013" cy="713013"/>
          </a:xfrm>
          <a:prstGeom prst="rect">
            <a:avLst/>
          </a:prstGeom>
          <a:noFill/>
        </p:spPr>
      </p:pic>
      <p:pic>
        <p:nvPicPr>
          <p:cNvPr id="32" name="Picture 26" descr="http://g-ecx.images-amazon.com/images/G/01/aplusautomation/vendorimages/3eb45df6-f777-4cdb-a4e1-9d1e16a82c69.png._CB322123257_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34204" y="3739978"/>
            <a:ext cx="423452" cy="470172"/>
          </a:xfrm>
          <a:prstGeom prst="rect">
            <a:avLst/>
          </a:prstGeom>
          <a:noFill/>
        </p:spPr>
      </p:pic>
      <p:pic>
        <p:nvPicPr>
          <p:cNvPr id="36" name="Picture 2" descr="http://www.wired.com/wp-content/uploads/2015/09/google-logo-1200x630.jpg"/>
          <p:cNvPicPr>
            <a:picLocks noChangeAspect="1" noChangeArrowheads="1"/>
          </p:cNvPicPr>
          <p:nvPr/>
        </p:nvPicPr>
        <p:blipFill>
          <a:blip r:embed="rId4" cstate="print"/>
          <a:srcRect l="21115" r="19598"/>
          <a:stretch>
            <a:fillRect/>
          </a:stretch>
        </p:blipFill>
        <p:spPr bwMode="auto">
          <a:xfrm>
            <a:off x="6471513" y="3595355"/>
            <a:ext cx="702084" cy="621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http://logok.org/wp-content/uploads/2014/04/Apple-Logo-black.png"/>
          <p:cNvPicPr>
            <a:picLocks noChangeAspect="1" noChangeArrowheads="1"/>
          </p:cNvPicPr>
          <p:nvPr/>
        </p:nvPicPr>
        <p:blipFill>
          <a:blip r:embed="rId5" cstate="print"/>
          <a:srcRect l="29498" t="16667" r="22491" b="15530"/>
          <a:stretch>
            <a:fillRect/>
          </a:stretch>
        </p:blipFill>
        <p:spPr bwMode="auto">
          <a:xfrm>
            <a:off x="6459357" y="4232030"/>
            <a:ext cx="726396" cy="768841"/>
          </a:xfrm>
          <a:prstGeom prst="rect">
            <a:avLst/>
          </a:prstGeom>
          <a:noFill/>
        </p:spPr>
      </p:pic>
      <p:pic>
        <p:nvPicPr>
          <p:cNvPr id="38" name="Picture 6" descr="http://cdn.thepointsguy.com/wp-content/uploads/2014/08/amazon-logo-black-square.png?c225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1429" y="5107310"/>
            <a:ext cx="582252" cy="581846"/>
          </a:xfrm>
          <a:prstGeom prst="rect">
            <a:avLst/>
          </a:prstGeom>
          <a:noFill/>
        </p:spPr>
      </p:pic>
      <p:pic>
        <p:nvPicPr>
          <p:cNvPr id="42" name="Picture 2" descr="http://uwaycanada.ca/wp-content/uploads/2014/11/uway_ac_dc_power_cable.gif"/>
          <p:cNvPicPr>
            <a:picLocks noChangeAspect="1" noChangeArrowheads="1"/>
          </p:cNvPicPr>
          <p:nvPr/>
        </p:nvPicPr>
        <p:blipFill>
          <a:blip r:embed="rId16" cstate="print"/>
          <a:srcRect t="10535" b="11891"/>
          <a:stretch>
            <a:fillRect/>
          </a:stretch>
        </p:blipFill>
        <p:spPr bwMode="auto">
          <a:xfrm>
            <a:off x="5650612" y="3814672"/>
            <a:ext cx="602669" cy="467514"/>
          </a:xfrm>
          <a:prstGeom prst="rect">
            <a:avLst/>
          </a:prstGeom>
          <a:noFill/>
        </p:spPr>
      </p:pic>
      <p:pic>
        <p:nvPicPr>
          <p:cNvPr id="43" name="Picture 2" descr="http://image.made-in-china.com/2f0j00HMFElZuKafpQ/6-12w-Us-Plug-Switching-Power-Adapter.jpg"/>
          <p:cNvPicPr>
            <a:picLocks noChangeAspect="1" noChangeArrowheads="1"/>
          </p:cNvPicPr>
          <p:nvPr/>
        </p:nvPicPr>
        <p:blipFill>
          <a:blip r:embed="rId17" cstate="print"/>
          <a:srcRect l="15000" t="6363" r="22143" b="16420"/>
          <a:stretch>
            <a:fillRect/>
          </a:stretch>
        </p:blipFill>
        <p:spPr bwMode="auto">
          <a:xfrm>
            <a:off x="5611531" y="4367343"/>
            <a:ext cx="507916" cy="398252"/>
          </a:xfrm>
          <a:prstGeom prst="rect">
            <a:avLst/>
          </a:prstGeom>
          <a:noFill/>
        </p:spPr>
      </p:pic>
      <p:pic>
        <p:nvPicPr>
          <p:cNvPr id="44" name="Picture 10" descr="http://ep.yimg.com/ay/acekaraoke/magic-singalong-microphone-ac-power-adapter-2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30625" y="4769660"/>
            <a:ext cx="532266" cy="532266"/>
          </a:xfrm>
          <a:prstGeom prst="rect">
            <a:avLst/>
          </a:prstGeom>
          <a:noFill/>
        </p:spPr>
      </p:pic>
      <p:pic>
        <p:nvPicPr>
          <p:cNvPr id="45" name="Picture 8" descr="https://www.uninex.com/image/cache/data/product/PS09s-6/6-outlet-power-strip-with-surge-protection-with-14-gauge-6ft-cord-a635-600x600-600x60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0800000">
            <a:off x="5283653" y="5064369"/>
            <a:ext cx="1186553" cy="815243"/>
          </a:xfrm>
          <a:prstGeom prst="rect">
            <a:avLst/>
          </a:prstGeom>
          <a:noFill/>
        </p:spPr>
      </p:pic>
      <p:sp>
        <p:nvSpPr>
          <p:cNvPr id="50" name="Left Arrow 49"/>
          <p:cNvSpPr/>
          <p:nvPr/>
        </p:nvSpPr>
        <p:spPr>
          <a:xfrm>
            <a:off x="1617786" y="3826410"/>
            <a:ext cx="2082018" cy="225083"/>
          </a:xfrm>
          <a:prstGeom prst="leftArrow">
            <a:avLst/>
          </a:prstGeom>
          <a:solidFill>
            <a:srgbClr val="E0DCD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50"/>
          <p:cNvSpPr/>
          <p:nvPr/>
        </p:nvSpPr>
        <p:spPr>
          <a:xfrm>
            <a:off x="576776" y="3671666"/>
            <a:ext cx="900332" cy="717452"/>
          </a:xfrm>
          <a:prstGeom prst="cloud">
            <a:avLst/>
          </a:prstGeom>
          <a:solidFill>
            <a:srgbClr val="E0DCD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46071" y="3016300"/>
            <a:ext cx="3355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D8899"/>
                </a:solidFill>
              </a:rPr>
              <a:t>Virtual Machines  emulate CPE-based experiences and enable new ones</a:t>
            </a:r>
            <a:endParaRPr lang="en-US" sz="1600" b="1" dirty="0">
              <a:solidFill>
                <a:srgbClr val="5D889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606" y="4414919"/>
            <a:ext cx="40054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D8899"/>
                </a:solidFill>
              </a:rPr>
              <a:t>Web Company CPE migrate to Virtual Machines in resulting in less boxes and less power cords in the home and  delivers less intrusive customer experiences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27528" y="5801920"/>
            <a:ext cx="3345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5D8899"/>
                </a:solidFill>
              </a:rPr>
              <a:t>More choices and new experiences increases customer satisfaction and reduces churn</a:t>
            </a:r>
          </a:p>
        </p:txBody>
      </p:sp>
      <p:grpSp>
        <p:nvGrpSpPr>
          <p:cNvPr id="7" name="Group 57"/>
          <p:cNvGrpSpPr/>
          <p:nvPr/>
        </p:nvGrpSpPr>
        <p:grpSpPr>
          <a:xfrm>
            <a:off x="3631026" y="1674470"/>
            <a:ext cx="1784741" cy="1443433"/>
            <a:chOff x="3377809" y="2391922"/>
            <a:chExt cx="1784741" cy="1443433"/>
          </a:xfrm>
        </p:grpSpPr>
        <p:pic>
          <p:nvPicPr>
            <p:cNvPr id="59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60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21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61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62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63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64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65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66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8" cstate="print"/>
          <a:srcRect l="28718" t="36136" r="41897" b="48623"/>
          <a:stretch>
            <a:fillRect/>
          </a:stretch>
        </p:blipFill>
        <p:spPr bwMode="auto">
          <a:xfrm>
            <a:off x="6865034" y="3157374"/>
            <a:ext cx="520504" cy="4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9" cstate="print"/>
          <a:srcRect l="3912" t="32952" r="75798" b="45582"/>
          <a:stretch>
            <a:fillRect/>
          </a:stretch>
        </p:blipFill>
        <p:spPr bwMode="auto">
          <a:xfrm>
            <a:off x="7031503" y="3784209"/>
            <a:ext cx="336570" cy="6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4" name="Picture 2" descr="https://lh3.googleusercontent.com/CZGuN2uNahkg9R6krgL296-jQG8lP9wOUB-gOCASJ_LBn3BoHfXMZAHQIYEYj5snakEi"/>
          <p:cNvPicPr>
            <a:picLocks noChangeAspect="1" noChangeArrowheads="1"/>
          </p:cNvPicPr>
          <p:nvPr/>
        </p:nvPicPr>
        <p:blipFill>
          <a:blip r:embed="rId30" cstate="print"/>
          <a:srcRect l="24071" t="16240" r="23202" b="17024"/>
          <a:stretch>
            <a:fillRect/>
          </a:stretch>
        </p:blipFill>
        <p:spPr bwMode="auto">
          <a:xfrm>
            <a:off x="6466199" y="4417256"/>
            <a:ext cx="652053" cy="618978"/>
          </a:xfrm>
          <a:prstGeom prst="rect">
            <a:avLst/>
          </a:prstGeom>
          <a:noFill/>
        </p:spPr>
      </p:pic>
      <p:pic>
        <p:nvPicPr>
          <p:cNvPr id="56322" name="Picture 2" descr="C:\Users\Greg\Pictures\fadsfasfadsfas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282803" y="3670661"/>
            <a:ext cx="1475644" cy="568629"/>
          </a:xfrm>
          <a:prstGeom prst="rect">
            <a:avLst/>
          </a:prstGeom>
          <a:noFill/>
        </p:spPr>
      </p:pic>
      <p:pic>
        <p:nvPicPr>
          <p:cNvPr id="53" name="Picture 1" descr="C:\Users\Greg\Pictures\logo new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3117E-6 L -0.26024 0.01827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6059E-6 L -0.26181 -0.0867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4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02683E-6 L -0.25729 -0.200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to the Ecosystem</a:t>
            </a:r>
            <a:r>
              <a:rPr lang="en-US" sz="2700" dirty="0" smtClean="0"/>
              <a:t> </a:t>
            </a:r>
            <a:endParaRPr lang="en-US" dirty="0"/>
          </a:p>
        </p:txBody>
      </p:sp>
      <p:pic>
        <p:nvPicPr>
          <p:cNvPr id="32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183" y="2586446"/>
            <a:ext cx="1248172" cy="932082"/>
          </a:xfrm>
          <a:prstGeom prst="rect">
            <a:avLst/>
          </a:prstGeom>
          <a:noFill/>
        </p:spPr>
      </p:pic>
      <p:pic>
        <p:nvPicPr>
          <p:cNvPr id="33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986" y="2769326"/>
            <a:ext cx="678588" cy="711052"/>
          </a:xfrm>
          <a:prstGeom prst="rect">
            <a:avLst/>
          </a:prstGeom>
          <a:noFill/>
        </p:spPr>
      </p:pic>
      <p:grpSp>
        <p:nvGrpSpPr>
          <p:cNvPr id="3" name="Group 42"/>
          <p:cNvGrpSpPr/>
          <p:nvPr/>
        </p:nvGrpSpPr>
        <p:grpSpPr>
          <a:xfrm>
            <a:off x="3560688" y="1857350"/>
            <a:ext cx="1784741" cy="1443433"/>
            <a:chOff x="3377809" y="2391922"/>
            <a:chExt cx="1784741" cy="1443433"/>
          </a:xfrm>
        </p:grpSpPr>
        <p:pic>
          <p:nvPicPr>
            <p:cNvPr id="44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45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5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46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47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48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49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50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51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41986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4674" y="1854925"/>
            <a:ext cx="964101" cy="654785"/>
          </a:xfrm>
          <a:prstGeom prst="rect">
            <a:avLst/>
          </a:prstGeom>
          <a:noFill/>
        </p:spPr>
      </p:pic>
      <p:pic>
        <p:nvPicPr>
          <p:cNvPr id="41988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6901" y="1750423"/>
            <a:ext cx="732855" cy="796033"/>
          </a:xfrm>
          <a:prstGeom prst="rect">
            <a:avLst/>
          </a:prstGeom>
          <a:noFill/>
        </p:spPr>
      </p:pic>
      <p:grpSp>
        <p:nvGrpSpPr>
          <p:cNvPr id="4" name="Group 15"/>
          <p:cNvGrpSpPr/>
          <p:nvPr/>
        </p:nvGrpSpPr>
        <p:grpSpPr>
          <a:xfrm>
            <a:off x="902342" y="1832981"/>
            <a:ext cx="1111348" cy="1257469"/>
            <a:chOff x="474883" y="1533379"/>
            <a:chExt cx="1390706" cy="1573556"/>
          </a:xfrm>
        </p:grpSpPr>
        <p:pic>
          <p:nvPicPr>
            <p:cNvPr id="34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1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1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40" name="Picture 39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41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42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1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43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23" name="TextBox 22"/>
          <p:cNvSpPr txBox="1"/>
          <p:nvPr/>
        </p:nvSpPr>
        <p:spPr>
          <a:xfrm>
            <a:off x="423033" y="4012315"/>
            <a:ext cx="2646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Access to broadband customers and  no need to build, ship, support CPE devices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3617" y="4012315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Wholesale </a:t>
            </a:r>
            <a:r>
              <a:rPr lang="en-US" sz="1400" dirty="0" err="1" smtClean="0">
                <a:solidFill>
                  <a:srgbClr val="5D8899"/>
                </a:solidFill>
              </a:rPr>
              <a:t>XaaS</a:t>
            </a:r>
            <a:r>
              <a:rPr lang="en-US" sz="1400" dirty="0" smtClean="0">
                <a:solidFill>
                  <a:srgbClr val="5D8899"/>
                </a:solidFill>
              </a:rPr>
              <a:t> revenues provide fair compensation for heavy lift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4085" y="4012315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D6077"/>
                </a:solidFill>
              </a:rPr>
              <a:t>Greater range of services and devices, less cluttered home, better experience</a:t>
            </a:r>
          </a:p>
        </p:txBody>
      </p:sp>
      <p:pic>
        <p:nvPicPr>
          <p:cNvPr id="28" name="Picture 1" descr="C:\Users\Greg\Pictures\logo new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Innovations must benefit the entire ecosystem</a:t>
            </a:r>
          </a:p>
          <a:p>
            <a:r>
              <a:rPr lang="en-US" dirty="0" smtClean="0"/>
              <a:t>Each constituent should be fairly compensated for their effort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and Smart Home services represent a large market opportunity</a:t>
            </a:r>
          </a:p>
          <a:p>
            <a:r>
              <a:rPr lang="en-US" dirty="0" smtClean="0"/>
              <a:t>Consumers want ease of use and flexibility of services and devices</a:t>
            </a:r>
          </a:p>
          <a:p>
            <a:endParaRPr lang="en-US" dirty="0"/>
          </a:p>
        </p:txBody>
      </p:sp>
      <p:pic>
        <p:nvPicPr>
          <p:cNvPr id="4" name="Picture 1" descr="C:\Users\Greg\Pictures\logo 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www.eas.cornell.edu/images/project/cuseal_full_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1371600" cy="1371600"/>
          </a:xfrm>
          <a:prstGeom prst="rect">
            <a:avLst/>
          </a:prstGeom>
          <a:noFill/>
        </p:spPr>
      </p:pic>
      <p:pic>
        <p:nvPicPr>
          <p:cNvPr id="1030" name="Picture 6" descr="http://www.irishjobs.ie/Logos/Analog-Devices-306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189" y="1644052"/>
            <a:ext cx="1439091" cy="411169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40970"/>
            <a:ext cx="1434492" cy="806903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fr/5/5b/Northeastern_University_-_Scea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191000"/>
            <a:ext cx="1382751" cy="1371600"/>
          </a:xfrm>
          <a:prstGeom prst="rect">
            <a:avLst/>
          </a:prstGeom>
          <a:noFill/>
        </p:spPr>
      </p:pic>
      <p:pic>
        <p:nvPicPr>
          <p:cNvPr id="1037" name="Picture 13" descr="http://www.itu.int/en/ITU-D/Cybersecurity/PublishingImages/sigleITU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2629" y="2194559"/>
            <a:ext cx="997419" cy="1119325"/>
          </a:xfrm>
          <a:prstGeom prst="rect">
            <a:avLst/>
          </a:prstGeom>
          <a:noFill/>
        </p:spPr>
      </p:pic>
      <p:pic>
        <p:nvPicPr>
          <p:cNvPr id="1039" name="Picture 15" descr="https://www.atis.org/glossary/images/atis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3276600"/>
            <a:ext cx="1809750" cy="762000"/>
          </a:xfrm>
          <a:prstGeom prst="rect">
            <a:avLst/>
          </a:prstGeom>
          <a:noFill/>
        </p:spPr>
      </p:pic>
      <p:pic>
        <p:nvPicPr>
          <p:cNvPr id="1041" name="Picture 17" descr="http://www.scte.org/images/SCTELogo4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4044" y="2338252"/>
            <a:ext cx="2390503" cy="681293"/>
          </a:xfrm>
          <a:prstGeom prst="rect">
            <a:avLst/>
          </a:prstGeom>
          <a:noFill/>
        </p:spPr>
      </p:pic>
      <p:pic>
        <p:nvPicPr>
          <p:cNvPr id="1043" name="Picture 19" descr="http://www.scte.org/images/Energy/SCTE_Energy2020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7108" y="3391989"/>
            <a:ext cx="2297732" cy="528480"/>
          </a:xfrm>
          <a:prstGeom prst="rect">
            <a:avLst/>
          </a:prstGeom>
          <a:noFill/>
        </p:spPr>
      </p:pic>
      <p:pic>
        <p:nvPicPr>
          <p:cNvPr id="1045" name="Picture 21" descr="https://www.broadband-forum.org/images/logo-broadband-forum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4267200"/>
            <a:ext cx="2343150" cy="542926"/>
          </a:xfrm>
          <a:prstGeom prst="rect">
            <a:avLst/>
          </a:prstGeom>
          <a:noFill/>
        </p:spPr>
      </p:pic>
      <p:pic>
        <p:nvPicPr>
          <p:cNvPr id="1047" name="Picture 23" descr="https://forgerock.org/app/uploads/2014/11/allseen-alliance-logo.jpg"/>
          <p:cNvPicPr>
            <a:picLocks noChangeAspect="1" noChangeArrowheads="1"/>
          </p:cNvPicPr>
          <p:nvPr/>
        </p:nvPicPr>
        <p:blipFill>
          <a:blip r:embed="rId11" cstate="print"/>
          <a:srcRect t="17613" b="23677"/>
          <a:stretch>
            <a:fillRect/>
          </a:stretch>
        </p:blipFill>
        <p:spPr bwMode="auto">
          <a:xfrm>
            <a:off x="1828800" y="2286000"/>
            <a:ext cx="2362200" cy="762000"/>
          </a:xfrm>
          <a:prstGeom prst="rect">
            <a:avLst/>
          </a:prstGeom>
          <a:noFill/>
        </p:spPr>
      </p:pic>
      <p:pic>
        <p:nvPicPr>
          <p:cNvPr id="1048" name="Picture 24" descr="C:\Users\Greg\Pictures\gre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1295400"/>
            <a:ext cx="1447800" cy="190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0" name="Picture 26" descr="http://www.wballiance.com/wba/wp-content/uploads/2014/07/wba-wireless-broadband-alliance-b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3679" y="4306389"/>
            <a:ext cx="1842407" cy="689671"/>
          </a:xfrm>
          <a:prstGeom prst="rect">
            <a:avLst/>
          </a:prstGeom>
          <a:noFill/>
        </p:spPr>
      </p:pic>
      <p:sp>
        <p:nvSpPr>
          <p:cNvPr id="1052" name="AutoShape 28" descr="data:image/jpeg;base64,/9j/4AAQSkZJRgABAQAAAQABAAD/2wCEAAkGBxITERQSExQWFhMXGRYaFhMXFBofHhwgHRUcGh4dHh8kHSggHRwpGxkYIjEkJSkrLjAuGCszRD8uNygtLiwBCgoKDg0OGxAQGzAkICQuLywsLS0vMywvLy8sLCwsLTcsLiwsLCw0LywsLC0sLCwtLC8sLCwsLCwsLCwsLCwsLP/AABEIAFgAmAMBEQACEQEDEQH/xAAcAAEAAgMBAQEAAAAAAAAAAAAABQYDBAcBAgj/xAA5EAABBAEDAgMGAwQLAAAAAAABAAIDEQQFEiEGMRNBUQcUMmFxgSKRoSNCUrEVFiQlNXJzg5LBwv/EABsBAQADAQEBAQAAAAAAAAAAAAADBAUGAQIH/8QALhEAAgEDAwMDAgUFAAAAAAAAAAECAwQRBRIhEzFBUWFxMqEUI4GR0RUiscHw/9oADAMBAAIRAxEAPwDuKAIAgCAIAgCAIAgCArPVOc8OEbSWirNcWuZ1u7qRmqUXhYy8eTZ06hBxc2sswdNZz/FEZJLXeRN0oNHu6qrdJttP18EmoUIdPelhotq60wggCAIAgCAIAgCAIAgCAw+9R7tu9u7+HcL/ACXx1IZ25WSTpT27sPBmX2RhAEAQFc1vIxpHbXOIc3je0WPofVc5qdeyrz2Tk01xlLP7mvZ07inHdFcPwzf0jSGRfjDt5I4d8vkr+n6bSt/zIvc359vYq3V5Or/a1glFqFIIAgCAIAgCAIAgCAIDR1yVzceVzPiDTSr3UpRoyce+CzZxjKvFS7ZOWX5+fquR9ztceDp2kZv7CIyuDXuaPiIBK6y3rflRdR4bXk426ofnTVJZSfgk1aKYQBAU/J0CUvO2i0n4rH6rj62j3DqvZhpvvn/Jv09QpKC3cP0LViQ7GNZ3oAWuqt6XSpRh6IxKs983L1MymIwgCAIAgCAIAgCAIDR1vUPd4JJtu7YL23VoDX6b1gZeOJtm0EuG0m+xpGgmfP8AVnF37/D+dWa/JUf6db7t23+P2L/9Tudu3d/JTuqIZBkv3A1+5xxVcUsS/hPrvcvj4Og06dN28dr+fktekZ7YMaIZD9jiDQd3q+Pn2pbFvXjRoRVZ4fuYd1QlXuJuhHK9icjeCAQbB7ELQTTWUZrTi8M19Uje6JwZ8RHCrXsKk6Eo0++Ca3lCNROfYhumcWZjnFwLW12PmVjaLbXFOpJzTUff1L+oVaU4pReWWNdGZIQBAEAQBAEAQFC1HqXNny5MXBDB4V7nurmjRPPFXx2XoJXpbUNRdK+LLha0NbYlHF89uCQftVLwEZ1T1jM3I90w2B8vZzqvn0A7fUlegidd1jUY8aSLNiBZI2myN28HvR2mv5ICb6HnMekue34miVwv1FleAh9J6v1PKjcyCJr5QbdJQAa2uByau77r0G70t1ZknK90zWjeSQDtAINXRrgg+oXjSYTaJvqfp+SeRr43DtRDj8+4WVf2M681KD9uTY07UKdvBwmvfg+5dVZhMigcHPdXJHkvqVzCzjGlLL4PmNrO+lOrHCWTb1ySYsYYN1Hk7Rz24UeqSutkXbZ98d/Ygs40VOSrfckcLf4bd/x1ytC26nSj1fqxyVK2ze9nYzqcjPiaZrRucQ0DzJoL1JvhHjaXc8hna5u5rg5vqCCPzRpp4YTT5RCO60wBL4RyGbrrs7bfpurb+qsfhK23dtIPxdHdt3E8CqxYPUAQBAULWOkBNkST4WSI5tx3tDuzvPkct+lL0DpLXsxuY7ByyHuANPFWKF9x3BHrygIrpiZsOrziYgOcXhrj6l1j8wgLT7RsyJuE9jyNz6DG+d33+y8BG9I/4NJ/ln/kUA9kI/ssv+r/AOGr1gjtfH9+w/7X8igOmLwELr02E1zPeS3cfhu/1ry+vCp3MbdyXVxnwaNlC8lGX4fOPP8Az/0aWQ3UPf4zGR7nQutlVX/K+1Urixgz3nPJE6xFqv8ASbDEX+7W3sRs2/vbh691o0nb9B7vq+5nVVcdZbexEe0zHz3ZbDEJTHtHh+HdA+d1536qaxlRVN7sZ85Ib1VnUW3OPYe02DLOLiF+4tDT41dt9Ci6vuli6fUlj9Pg8vlU6cc/r8mh0HjZRw83YHBhj/B35dze350pLuVPqQz3yR2kanTnj0KGQtAzz9DdHRyNwoBLe/YLvv8AK/subuXF1Zbex0lspKlHd3JlQE4QBAUvUPZ9G6R0sE0kLnEk0SeSbPN3+q9Bv9M9IRYjzKXuklIre7y9aXgHU/RsGY4SEmOUCt7fP0seaAjMb2cRbXeLK+R5FNcezfmBfdAT2l9PNhxHYoeS1weNxAv8SAdLdPNwonRteXhzt1kAeQH/AEgNfP6XjkzWZhkIc3bTKFGkyEmzT6y6nlxpGRxtby3cXOF+dUFQu7qVKSjE3dK0yndQc6jffHB9P0aPUY4ch+5jtvIb58/NeuhG5jGcuD5jeVNOnOhDDWfJi9oGHnGGJuEXgNNPax1OIobefTutGltXDI9Mq23Uk7jHPbPb3LDoEczcaIZBuYNG8/NfMsZ4KF06brSdL6c8GTP1KOHaHElzvhY1pc4/QDleFcws1mB0b5CSGtNPD2EEH02kXaA90/VYpHeG0OY4Cwx7C0keoBHIQEJ7zphf7x4LSd1Gb3c003X4jtoG/NS9apt27ngi6NPdu2rJIZ+u+HlMh2uLXMLiWxudzYqqHbnlREpsT69A2QxEuMgLRsaxxPIu+B2+aA8yteijJDxIGtNOk8J+0fV1VXz7ID12W731sYP7MwOfXHcSNAN9+xKAlEAQBAEAQEK/qrED/DMovtfNfn2VZ3dFS25NBaXdOG/Zx9/2KD1vlSnLeHOdsFeHR420OR91l3k5dV5fHg6fSKVNW0Wlz5+S49Pae3Jw4jlMD3C9pd3q+Oe/ZaFCmqtKLqrJg3txK2upq2lhPvjtkskUYaA1oAaOAB2CuJJLCMeUnJ5fcj+ppZm4szoATKGnbXf7fNfccZ5LFnGnKvFVPpzyUH2WahmyTyNldI+LbbjISadfFX9+FNVUccG7rVG2hSi4JKXt6F21HdFktyCxz4/DLCWiyw7ruu9Hsa9FXOZNfWC/JhDo2SN2SMeAQA54b32g/pY8kB5prBJOx95LjGHU6Rga0WKrsCT9PRAY8XDeNMkj2HeWy/hrk241wgMs5dHPiyOY8tETmEtaTTjtqwOfIoDZ0rFIy8qQtrd4Qa4juA3y+6Ag8zxXwzMl95dkESAMYCI65quNpbXrygJfAx3jJgcWmhi7Sa897OPrwUBPoAgCAIDQ12N7saVsfxljqr6KKsm6bUe+CzZyhGvBz7ZWTihHl+i5w/QzrvTunA4kInja54bxvaCQPIcj0W/Qp5pR3rn3OFvrhq5m6Mmk34eCcAVkzT1AEBxfqDr/ADBlSCJ4jYxzmhm1pujXNi/JWo0o45OwtdIt3RTmstrOcnV+ntQORjRTEUXtBICryWHg5e7oqjWlTXhkivkrhAEAQBAEAQBAEAQBAEBqO0yAv3mKPf8AxbBf50o+lDO7CyTq5rKOxTePTJtqQgCAIAgOc+0LC02B4nmic+aQ2I2P2h1dy70CmpuT4R0OlVbyrF04SxFeWs4+CQ6J65hyXDG8LwXAfgaDbSB5DgUV5Om1yV9R0upQXV3bl59S7KIxggCAIAgCAIAgCAIAgCAIAgCAIAgOb+1jpyecxzwtMm1pa5jRZHNggefmp6U0uGdDol7SpKVOo8Z5TID2c9L5Jy2TPjfHHGbJe0ts1wAD3X1UmsYL2q39FUHCMk2/Tk7Oqxy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AutoShape 30" descr="data:image/jpeg;base64,/9j/4AAQSkZJRgABAQAAAQABAAD/2wCEAAkGBxITERQSExQWFhMXGRYaFhMXFBofHhwgHRUcGh4dHh8kHSggHRwpGxkYIjEkJSkrLjAuGCszRD8uNygtLiwBCgoKDg0OGxAQGzAkICQuLywsLS0vMywvLy8sLCwsLTcsLiwsLCw0LywsLC0sLCwtLC8sLCwsLCwsLCwsLCwsLP/AABEIAFgAmAMBEQACEQEDEQH/xAAcAAEAAgMBAQEAAAAAAAAAAAAABQYDBAcBAgj/xAA5EAABBAEDAgMGAwQLAAAAAAABAAIDEQQFEiEGMRNBUQcUMmFxgSKRoSNCUrEVFiQlNXJzg5LBwv/EABsBAQADAQEBAQAAAAAAAAAAAAADBAUGAQIH/8QALhEAAgEDAwMDAgUFAAAAAAAAAAECAwQRBRIhEzFBUWFxMqEUI4GR0RUiscHw/9oADAMBAAIRAxEAPwDuKAIAgCAIAgCAIAgCArPVOc8OEbSWirNcWuZ1u7qRmqUXhYy8eTZ06hBxc2sswdNZz/FEZJLXeRN0oNHu6qrdJttP18EmoUIdPelhotq60wggCAIAgCAIAgCAIAgCAw+9R7tu9u7+HcL/ACXx1IZ25WSTpT27sPBmX2RhAEAQFc1vIxpHbXOIc3je0WPofVc5qdeyrz2Tk01xlLP7mvZ07inHdFcPwzf0jSGRfjDt5I4d8vkr+n6bSt/zIvc359vYq3V5Or/a1glFqFIIAgCAIAgCAIAgCAIDR1yVzceVzPiDTSr3UpRoyce+CzZxjKvFS7ZOWX5+fquR9ztceDp2kZv7CIyuDXuaPiIBK6y3rflRdR4bXk426ofnTVJZSfgk1aKYQBAU/J0CUvO2i0n4rH6rj62j3DqvZhpvvn/Jv09QpKC3cP0LViQ7GNZ3oAWuqt6XSpRh6IxKs983L1MymIwgCAIAgCAIAgCAIDR1vUPd4JJtu7YL23VoDX6b1gZeOJtm0EuG0m+xpGgmfP8AVnF37/D+dWa/JUf6db7t23+P2L/9Tudu3d/JTuqIZBkv3A1+5xxVcUsS/hPrvcvj4Og06dN28dr+fktekZ7YMaIZD9jiDQd3q+Pn2pbFvXjRoRVZ4fuYd1QlXuJuhHK9icjeCAQbB7ELQTTWUZrTi8M19Uje6JwZ8RHCrXsKk6Eo0++Ca3lCNROfYhumcWZjnFwLW12PmVjaLbXFOpJzTUff1L+oVaU4pReWWNdGZIQBAEAQBAEAQFC1HqXNny5MXBDB4V7nurmjRPPFXx2XoJXpbUNRdK+LLha0NbYlHF89uCQftVLwEZ1T1jM3I90w2B8vZzqvn0A7fUlegidd1jUY8aSLNiBZI2myN28HvR2mv5ICb6HnMekue34miVwv1FleAh9J6v1PKjcyCJr5QbdJQAa2uByau77r0G70t1ZknK90zWjeSQDtAINXRrgg+oXjSYTaJvqfp+SeRr43DtRDj8+4WVf2M681KD9uTY07UKdvBwmvfg+5dVZhMigcHPdXJHkvqVzCzjGlLL4PmNrO+lOrHCWTb1ySYsYYN1Hk7Rz24UeqSutkXbZ98d/Ygs40VOSrfckcLf4bd/x1ytC26nSj1fqxyVK2ze9nYzqcjPiaZrRucQ0DzJoL1JvhHjaXc8hna5u5rg5vqCCPzRpp4YTT5RCO60wBL4RyGbrrs7bfpurb+qsfhK23dtIPxdHdt3E8CqxYPUAQBAULWOkBNkST4WSI5tx3tDuzvPkct+lL0DpLXsxuY7ByyHuANPFWKF9x3BHrygIrpiZsOrziYgOcXhrj6l1j8wgLT7RsyJuE9jyNz6DG+d33+y8BG9I/4NJ/ln/kUA9kI/ssv+r/AOGr1gjtfH9+w/7X8igOmLwELr02E1zPeS3cfhu/1ry+vCp3MbdyXVxnwaNlC8lGX4fOPP8Az/0aWQ3UPf4zGR7nQutlVX/K+1Urixgz3nPJE6xFqv8ASbDEX+7W3sRs2/vbh691o0nb9B7vq+5nVVcdZbexEe0zHz3ZbDEJTHtHh+HdA+d1536qaxlRVN7sZ85Ib1VnUW3OPYe02DLOLiF+4tDT41dt9Ci6vuli6fUlj9Pg8vlU6cc/r8mh0HjZRw83YHBhj/B35dze350pLuVPqQz3yR2kanTnj0KGQtAzz9DdHRyNwoBLe/YLvv8AK/subuXF1Zbex0lspKlHd3JlQE4QBAUvUPZ9G6R0sE0kLnEk0SeSbPN3+q9Bv9M9IRYjzKXuklIre7y9aXgHU/RsGY4SEmOUCt7fP0seaAjMb2cRbXeLK+R5FNcezfmBfdAT2l9PNhxHYoeS1weNxAv8SAdLdPNwonRteXhzt1kAeQH/AEgNfP6XjkzWZhkIc3bTKFGkyEmzT6y6nlxpGRxtby3cXOF+dUFQu7qVKSjE3dK0yndQc6jffHB9P0aPUY4ch+5jtvIb58/NeuhG5jGcuD5jeVNOnOhDDWfJi9oGHnGGJuEXgNNPax1OIobefTutGltXDI9Mq23Uk7jHPbPb3LDoEczcaIZBuYNG8/NfMsZ4KF06brSdL6c8GTP1KOHaHElzvhY1pc4/QDleFcws1mB0b5CSGtNPD2EEH02kXaA90/VYpHeG0OY4Cwx7C0keoBHIQEJ7zphf7x4LSd1Gb3c003X4jtoG/NS9apt27ngi6NPdu2rJIZ+u+HlMh2uLXMLiWxudzYqqHbnlREpsT69A2QxEuMgLRsaxxPIu+B2+aA8yteijJDxIGtNOk8J+0fV1VXz7ID12W731sYP7MwOfXHcSNAN9+xKAlEAQBAEAQEK/qrED/DMovtfNfn2VZ3dFS25NBaXdOG/Zx9/2KD1vlSnLeHOdsFeHR420OR91l3k5dV5fHg6fSKVNW0Wlz5+S49Pae3Jw4jlMD3C9pd3q+Oe/ZaFCmqtKLqrJg3txK2upq2lhPvjtkskUYaA1oAaOAB2CuJJLCMeUnJ5fcj+ppZm4szoATKGnbXf7fNfccZ5LFnGnKvFVPpzyUH2WahmyTyNldI+LbbjISadfFX9+FNVUccG7rVG2hSi4JKXt6F21HdFktyCxz4/DLCWiyw7ruu9Hsa9FXOZNfWC/JhDo2SN2SMeAQA54b32g/pY8kB5prBJOx95LjGHU6Rga0WKrsCT9PRAY8XDeNMkj2HeWy/hrk241wgMs5dHPiyOY8tETmEtaTTjtqwOfIoDZ0rFIy8qQtrd4Qa4juA3y+6Ag8zxXwzMl95dkESAMYCI65quNpbXrygJfAx3jJgcWmhi7Sa897OPrwUBPoAgCAIDQ12N7saVsfxljqr6KKsm6bUe+CzZyhGvBz7ZWTihHl+i5w/QzrvTunA4kInja54bxvaCQPIcj0W/Qp5pR3rn3OFvrhq5m6Mmk34eCcAVkzT1AEBxfqDr/ADBlSCJ4jYxzmhm1pujXNi/JWo0o45OwtdIt3RTmstrOcnV+ntQORjRTEUXtBICryWHg5e7oqjWlTXhkivkrhAEAQBAEAQBAEAQBAEBqO0yAv3mKPf8AxbBf50o+lDO7CyTq5rKOxTePTJtqQgCAIAgOc+0LC02B4nmic+aQ2I2P2h1dy70CmpuT4R0OlVbyrF04SxFeWs4+CQ6J65hyXDG8LwXAfgaDbSB5DgUV5Om1yV9R0upQXV3bl59S7KIxggCAIAgCAIAgCAIAgCAIAgCAIAgOb+1jpyecxzwtMm1pa5jRZHNggefmp6U0uGdDol7SpKVOo8Z5TID2c9L5Jy2TPjfHHGbJe0ts1wAD3X1UmsYL2q39FUHCMk2/Tk7Oqxy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AutoShape 32" descr="data:image/jpeg;base64,/9j/4AAQSkZJRgABAQAAAQABAAD/2wCEAAkGBxITERQSExQWFhMXGRYaFhMXFBofHhwgHRUcGh4dHh8kHSggHRwpGxkYIjEkJSkrLjAuGCszRD8uNygtLiwBCgoKDg0OGxAQGzAkICQuLywsLS0vMywvLy8sLCwsLTcsLiwsLCw0LywsLC0sLCwtLC8sLCwsLCwsLCwsLCwsLP/AABEIAFgAmAMBEQACEQEDEQH/xAAcAAEAAgMBAQEAAAAAAAAAAAAABQYDBAcBAgj/xAA5EAABBAEDAgMGAwQLAAAAAAABAAIDEQQFEiEGMRNBUQcUMmFxgSKRoSNCUrEVFiQlNXJzg5LBwv/EABsBAQADAQEBAQAAAAAAAAAAAAADBAUGAQIH/8QALhEAAgEDAwMDAgUFAAAAAAAAAAECAwQRBRIhEzFBUWFxMqEUI4GR0RUiscHw/9oADAMBAAIRAxEAPwDuKAIAgCAIAgCAIAgCArPVOc8OEbSWirNcWuZ1u7qRmqUXhYy8eTZ06hBxc2sswdNZz/FEZJLXeRN0oNHu6qrdJttP18EmoUIdPelhotq60wggCAIAgCAIAgCAIAgCAw+9R7tu9u7+HcL/ACXx1IZ25WSTpT27sPBmX2RhAEAQFc1vIxpHbXOIc3je0WPofVc5qdeyrz2Tk01xlLP7mvZ07inHdFcPwzf0jSGRfjDt5I4d8vkr+n6bSt/zIvc359vYq3V5Or/a1glFqFIIAgCAIAgCAIAgCAIDR1yVzceVzPiDTSr3UpRoyce+CzZxjKvFS7ZOWX5+fquR9ztceDp2kZv7CIyuDXuaPiIBK6y3rflRdR4bXk426ofnTVJZSfgk1aKYQBAU/J0CUvO2i0n4rH6rj62j3DqvZhpvvn/Jv09QpKC3cP0LViQ7GNZ3oAWuqt6XSpRh6IxKs983L1MymIwgCAIAgCAIAgCAIDR1vUPd4JJtu7YL23VoDX6b1gZeOJtm0EuG0m+xpGgmfP8AVnF37/D+dWa/JUf6db7t23+P2L/9Tudu3d/JTuqIZBkv3A1+5xxVcUsS/hPrvcvj4Og06dN28dr+fktekZ7YMaIZD9jiDQd3q+Pn2pbFvXjRoRVZ4fuYd1QlXuJuhHK9icjeCAQbB7ELQTTWUZrTi8M19Uje6JwZ8RHCrXsKk6Eo0++Ca3lCNROfYhumcWZjnFwLW12PmVjaLbXFOpJzTUff1L+oVaU4pReWWNdGZIQBAEAQBAEAQFC1HqXNny5MXBDB4V7nurmjRPPFXx2XoJXpbUNRdK+LLha0NbYlHF89uCQftVLwEZ1T1jM3I90w2B8vZzqvn0A7fUlegidd1jUY8aSLNiBZI2myN28HvR2mv5ICb6HnMekue34miVwv1FleAh9J6v1PKjcyCJr5QbdJQAa2uByau77r0G70t1ZknK90zWjeSQDtAINXRrgg+oXjSYTaJvqfp+SeRr43DtRDj8+4WVf2M681KD9uTY07UKdvBwmvfg+5dVZhMigcHPdXJHkvqVzCzjGlLL4PmNrO+lOrHCWTb1ySYsYYN1Hk7Rz24UeqSutkXbZ98d/Ygs40VOSrfckcLf4bd/x1ytC26nSj1fqxyVK2ze9nYzqcjPiaZrRucQ0DzJoL1JvhHjaXc8hna5u5rg5vqCCPzRpp4YTT5RCO60wBL4RyGbrrs7bfpurb+qsfhK23dtIPxdHdt3E8CqxYPUAQBAULWOkBNkST4WSI5tx3tDuzvPkct+lL0DpLXsxuY7ByyHuANPFWKF9x3BHrygIrpiZsOrziYgOcXhrj6l1j8wgLT7RsyJuE9jyNz6DG+d33+y8BG9I/4NJ/ln/kUA9kI/ssv+r/AOGr1gjtfH9+w/7X8igOmLwELr02E1zPeS3cfhu/1ry+vCp3MbdyXVxnwaNlC8lGX4fOPP8Az/0aWQ3UPf4zGR7nQutlVX/K+1Urixgz3nPJE6xFqv8ASbDEX+7W3sRs2/vbh691o0nb9B7vq+5nVVcdZbexEe0zHz3ZbDEJTHtHh+HdA+d1536qaxlRVN7sZ85Ib1VnUW3OPYe02DLOLiF+4tDT41dt9Ci6vuli6fUlj9Pg8vlU6cc/r8mh0HjZRw83YHBhj/B35dze350pLuVPqQz3yR2kanTnj0KGQtAzz9DdHRyNwoBLe/YLvv8AK/subuXF1Zbex0lspKlHd3JlQE4QBAUvUPZ9G6R0sE0kLnEk0SeSbPN3+q9Bv9M9IRYjzKXuklIre7y9aXgHU/RsGY4SEmOUCt7fP0seaAjMb2cRbXeLK+R5FNcezfmBfdAT2l9PNhxHYoeS1weNxAv8SAdLdPNwonRteXhzt1kAeQH/AEgNfP6XjkzWZhkIc3bTKFGkyEmzT6y6nlxpGRxtby3cXOF+dUFQu7qVKSjE3dK0yndQc6jffHB9P0aPUY4ch+5jtvIb58/NeuhG5jGcuD5jeVNOnOhDDWfJi9oGHnGGJuEXgNNPax1OIobefTutGltXDI9Mq23Uk7jHPbPb3LDoEczcaIZBuYNG8/NfMsZ4KF06brSdL6c8GTP1KOHaHElzvhY1pc4/QDleFcws1mB0b5CSGtNPD2EEH02kXaA90/VYpHeG0OY4Cwx7C0keoBHIQEJ7zphf7x4LSd1Gb3c003X4jtoG/NS9apt27ngi6NPdu2rJIZ+u+HlMh2uLXMLiWxudzYqqHbnlREpsT69A2QxEuMgLRsaxxPIu+B2+aA8yteijJDxIGtNOk8J+0fV1VXz7ID12W731sYP7MwOfXHcSNAN9+xKAlEAQBAEAQEK/qrED/DMovtfNfn2VZ3dFS25NBaXdOG/Zx9/2KD1vlSnLeHOdsFeHR420OR91l3k5dV5fHg6fSKVNW0Wlz5+S49Pae3Jw4jlMD3C9pd3q+Oe/ZaFCmqtKLqrJg3txK2upq2lhPvjtkskUYaA1oAaOAB2CuJJLCMeUnJ5fcj+ppZm4szoATKGnbXf7fNfccZ5LFnGnKvFVPpzyUH2WahmyTyNldI+LbbjISadfFX9+FNVUccG7rVG2hSi4JKXt6F21HdFktyCxz4/DLCWiyw7ruu9Hsa9FXOZNfWC/JhDo2SN2SMeAQA54b32g/pY8kB5prBJOx95LjGHU6Rga0WKrsCT9PRAY8XDeNMkj2HeWy/hrk241wgMs5dHPiyOY8tETmEtaTTjtqwOfIoDZ0rFIy8qQtrd4Qa4juA3y+6Ag8zxXwzMl95dkESAMYCI65quNpbXrygJfAx3jJgcWmhi7Sa897OPrwUBPoAgCAIDQ12N7saVsfxljqr6KKsm6bUe+CzZyhGvBz7ZWTihHl+i5w/QzrvTunA4kInja54bxvaCQPIcj0W/Qp5pR3rn3OFvrhq5m6Mmk34eCcAVkzT1AEBxfqDr/ADBlSCJ4jYxzmhm1pujXNi/JWo0o45OwtdIt3RTmstrOcnV+ntQORjRTEUXtBICryWHg5e7oqjWlTXhkivkrhAEAQBAEAQBAEAQBAEBqO0yAv3mKPf8AxbBf50o+lDO7CyTq5rKOxTePTJtqQgCAIAgOc+0LC02B4nmic+aQ2I2P2h1dy70CmpuT4R0OlVbyrF04SxFeWs4+CQ6J65hyXDG8LwXAfgaDbSB5DgUV5Om1yV9R0upQXV3bl59S7KIxggCAIAgCAIAgCAIAgCAIAgCAIAgOb+1jpyecxzwtMm1pa5jRZHNggefmp6U0uGdDol7SpKVOo8Z5TID2c9L5Jy2TPjfHHGbJe0ts1wAD3X1UmsYL2q39FUHCMk2/Tk7Oqxy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AutoShape 34" descr="data:image/jpeg;base64,/9j/4AAQSkZJRgABAQAAAQABAAD/2wCEAAkGBxITERQSExQWFhMXGRYaFhMXFBofHhwgHRUcGh4dHh8kHSggHRwpGxkYIjEkJSkrLjAuGCszRD8uNygtLiwBCgoKDg0OGxAQGzAkICQuLywsLS0vMywvLy8sLCwsLTcsLiwsLCw0LywsLC0sLCwtLC8sLCwsLCwsLCwsLCwsLP/AABEIAFgAmAMBEQACEQEDEQH/xAAcAAEAAgMBAQEAAAAAAAAAAAAABQYDBAcBAgj/xAA5EAABBAEDAgMGAwQLAAAAAAABAAIDEQQFEiEGMRNBUQcUMmFxgSKRoSNCUrEVFiQlNXJzg5LBwv/EABsBAQADAQEBAQAAAAAAAAAAAAADBAUGAQIH/8QALhEAAgEDAwMDAgUFAAAAAAAAAAECAwQRBRIhEzFBUWFxMqEUI4GR0RUiscHw/9oADAMBAAIRAxEAPwDuKAIAgCAIAgCAIAgCArPVOc8OEbSWirNcWuZ1u7qRmqUXhYy8eTZ06hBxc2sswdNZz/FEZJLXeRN0oNHu6qrdJttP18EmoUIdPelhotq60wggCAIAgCAIAgCAIAgCAw+9R7tu9u7+HcL/ACXx1IZ25WSTpT27sPBmX2RhAEAQFc1vIxpHbXOIc3je0WPofVc5qdeyrz2Tk01xlLP7mvZ07inHdFcPwzf0jSGRfjDt5I4d8vkr+n6bSt/zIvc359vYq3V5Or/a1glFqFIIAgCAIAgCAIAgCAIDR1yVzceVzPiDTSr3UpRoyce+CzZxjKvFS7ZOWX5+fquR9ztceDp2kZv7CIyuDXuaPiIBK6y3rflRdR4bXk426ofnTVJZSfgk1aKYQBAU/J0CUvO2i0n4rH6rj62j3DqvZhpvvn/Jv09QpKC3cP0LViQ7GNZ3oAWuqt6XSpRh6IxKs983L1MymIwgCAIAgCAIAgCAIDR1vUPd4JJtu7YL23VoDX6b1gZeOJtm0EuG0m+xpGgmfP8AVnF37/D+dWa/JUf6db7t23+P2L/9Tudu3d/JTuqIZBkv3A1+5xxVcUsS/hPrvcvj4Og06dN28dr+fktekZ7YMaIZD9jiDQd3q+Pn2pbFvXjRoRVZ4fuYd1QlXuJuhHK9icjeCAQbB7ELQTTWUZrTi8M19Uje6JwZ8RHCrXsKk6Eo0++Ca3lCNROfYhumcWZjnFwLW12PmVjaLbXFOpJzTUff1L+oVaU4pReWWNdGZIQBAEAQBAEAQFC1HqXNny5MXBDB4V7nurmjRPPFXx2XoJXpbUNRdK+LLha0NbYlHF89uCQftVLwEZ1T1jM3I90w2B8vZzqvn0A7fUlegidd1jUY8aSLNiBZI2myN28HvR2mv5ICb6HnMekue34miVwv1FleAh9J6v1PKjcyCJr5QbdJQAa2uByau77r0G70t1ZknK90zWjeSQDtAINXRrgg+oXjSYTaJvqfp+SeRr43DtRDj8+4WVf2M681KD9uTY07UKdvBwmvfg+5dVZhMigcHPdXJHkvqVzCzjGlLL4PmNrO+lOrHCWTb1ySYsYYN1Hk7Rz24UeqSutkXbZ98d/Ygs40VOSrfckcLf4bd/x1ytC26nSj1fqxyVK2ze9nYzqcjPiaZrRucQ0DzJoL1JvhHjaXc8hna5u5rg5vqCCPzRpp4YTT5RCO60wBL4RyGbrrs7bfpurb+qsfhK23dtIPxdHdt3E8CqxYPUAQBAULWOkBNkST4WSI5tx3tDuzvPkct+lL0DpLXsxuY7ByyHuANPFWKF9x3BHrygIrpiZsOrziYgOcXhrj6l1j8wgLT7RsyJuE9jyNz6DG+d33+y8BG9I/4NJ/ln/kUA9kI/ssv+r/AOGr1gjtfH9+w/7X8igOmLwELr02E1zPeS3cfhu/1ry+vCp3MbdyXVxnwaNlC8lGX4fOPP8Az/0aWQ3UPf4zGR7nQutlVX/K+1Urixgz3nPJE6xFqv8ASbDEX+7W3sRs2/vbh691o0nb9B7vq+5nVVcdZbexEe0zHz3ZbDEJTHtHh+HdA+d1536qaxlRVN7sZ85Ib1VnUW3OPYe02DLOLiF+4tDT41dt9Ci6vuli6fUlj9Pg8vlU6cc/r8mh0HjZRw83YHBhj/B35dze350pLuVPqQz3yR2kanTnj0KGQtAzz9DdHRyNwoBLe/YLvv8AK/subuXF1Zbex0lspKlHd3JlQE4QBAUvUPZ9G6R0sE0kLnEk0SeSbPN3+q9Bv9M9IRYjzKXuklIre7y9aXgHU/RsGY4SEmOUCt7fP0seaAjMb2cRbXeLK+R5FNcezfmBfdAT2l9PNhxHYoeS1weNxAv8SAdLdPNwonRteXhzt1kAeQH/AEgNfP6XjkzWZhkIc3bTKFGkyEmzT6y6nlxpGRxtby3cXOF+dUFQu7qVKSjE3dK0yndQc6jffHB9P0aPUY4ch+5jtvIb58/NeuhG5jGcuD5jeVNOnOhDDWfJi9oGHnGGJuEXgNNPax1OIobefTutGltXDI9Mq23Uk7jHPbPb3LDoEczcaIZBuYNG8/NfMsZ4KF06brSdL6c8GTP1KOHaHElzvhY1pc4/QDleFcws1mB0b5CSGtNPD2EEH02kXaA90/VYpHeG0OY4Cwx7C0keoBHIQEJ7zphf7x4LSd1Gb3c003X4jtoG/NS9apt27ngi6NPdu2rJIZ+u+HlMh2uLXMLiWxudzYqqHbnlREpsT69A2QxEuMgLRsaxxPIu+B2+aA8yteijJDxIGtNOk8J+0fV1VXz7ID12W731sYP7MwOfXHcSNAN9+xKAlEAQBAEAQEK/qrED/DMovtfNfn2VZ3dFS25NBaXdOG/Zx9/2KD1vlSnLeHOdsFeHR420OR91l3k5dV5fHg6fSKVNW0Wlz5+S49Pae3Jw4jlMD3C9pd3q+Oe/ZaFCmqtKLqrJg3txK2upq2lhPvjtkskUYaA1oAaOAB2CuJJLCMeUnJ5fcj+ppZm4szoATKGnbXf7fNfccZ5LFnGnKvFVPpzyUH2WahmyTyNldI+LbbjISadfFX9+FNVUccG7rVG2hSi4JKXt6F21HdFktyCxz4/DLCWiyw7ruu9Hsa9FXOZNfWC/JhDo2SN2SMeAQA54b32g/pY8kB5prBJOx95LjGHU6Rga0WKrsCT9PRAY8XDeNMkj2HeWy/hrk241wgMs5dHPiyOY8tETmEtaTTjtqwOfIoDZ0rFIy8qQtrd4Qa4juA3y+6Ag8zxXwzMl95dkESAMYCI65quNpbXrygJfAx3jJgcWmhi7Sa897OPrwUBPoAgCAIDQ12N7saVsfxljqr6KKsm6bUe+CzZyhGvBz7ZWTihHl+i5w/QzrvTunA4kInja54bxvaCQPIcj0W/Qp5pR3rn3OFvrhq5m6Mmk34eCcAVkzT1AEBxfqDr/ADBlSCJ4jYxzmhm1pujXNi/JWo0o45OwtdIt3RTmstrOcnV+ntQORjRTEUXtBICryWHg5e7oqjWlTXhkivkrhAEAQBAEAQBAEAQBAEBqO0yAv3mKPf8AxbBf50o+lDO7CyTq5rKOxTePTJtqQgCAIAgOc+0LC02B4nmic+aQ2I2P2h1dy70CmpuT4R0OlVbyrF04SxFeWs4+CQ6J65hyXDG8LwXAfgaDbSB5DgUV5Om1yV9R0upQXV3bl59S7KIxggCAIAgCAIAgCAIAgCAIAgCAIAgOb+1jpyecxzwtMm1pa5jRZHNggefmp6U0uGdDol7SpKVOo8Z5TID2c9L5Jy2TPjfHHGbJe0ts1wAD3X1UmsYL2q39FUHCMk2/Tk7OqxyAQBAEAQBA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AutoShape 36" descr="data:image/png;base64,iVBORw0KGgoAAAANSUhEUgAAAJwAAABYCAMAAAA3H27dAAABRFBMVEX////3jh4AZ7HuNST9uRPWDIxxcHNsa275+flram2lpaf4+Pj9twDJycv8/Pz09PQAYK6urq+Xlph0c3ZjYmX3iQDd3d0AY6/u7u5/foHUAIXk5OS2trfS0tLp6en3ixKOjpCfnqDtKBHu9frtHwBJisLpjMOFhIaTt9j+8O794+H/+fLuLxz20ee1tLX/9+X/7MD75PT+0nj9wCvqlcb+0mvzf3b+7uDyaV6hwt5mm8rg7fb+3ZflaLV8rta/1+n2nJXofL/3q6bZAJT709DfRqb1joXzeW/+8vrvo9L5vLj2yOXwVUfnd73wRzbzt9782dbfVKj63vDyY1bvSj35xsLgSqniXq71k4z3lDD80qf827j7xY795cv4nED5sm/5qFr9yVT6v4f/8tf5qWD+36D9yFb+3pgmdbjN3ew2f71VksaejfOBAAAIiUlEQVRogc2Y/VvaSBeGAwpJgCRAICSQQIJoiqCI+IW6YK1atbuv67bdVi1+rGtXu///7++ZmSSgRhOLG3iuqzacDMnNmXnOmYSi/hNdL7cmWze1/+biQ+omkZicnExcXY8axEULk0SJ76MmeazG94RNdzNqlkdasNkmE8ujZnmkAbjvjVHDPJS95BDc2Bn2uuXALY6a5bEWnXkdw1rSuMJ0iTE0K6ixmABdLYya4wnVFhbGzqhE19fXY+dSS41NaPqLgVvB30S1UNdPtALNXe+yVAr95X3LfxKBd67aN0ALhbInZ14jr+wiFwQW0Wk2hFU6X/UYacMlAuHCCtnKfvMYuWxNaysQLqRe1oYrnXssu+sEaQ/BVeAzBy504uWJf8CuidZmIFxY/cyFvDIHubvZvAm0zDlw2Qvee3TA/eGb7daTVap2+vfl6ZOmbTQCb121C1znSlDnapfZUil77l7waputEexGaqcn2Wz2skdRF1mSQtcEbYJXEwE61VZtdbUGQKsn1uI7dRnTaCWCa12MIAjx+6Gz56pxoxVgAZbSaV29H+qdPANXw8/TAT3XcCzNxh7EzksEztWvC7DiEpPBbII5Oko/hOuVwLgllDj+7OLbQ8Tr5avFgDbobnBU7+Ly/O8zVF6ypexJLxgSF7nCgWN7qI7ghls6CRzK1hNwRBd48WUHQwubr17iBE5V1SLTb5p8EQKcMAAna5ImU1SRI3Gsv7IP4aAEv7JThRTNgjJiqsCQiKSjABudFxw4LsNmOCGF4yJHSl8vVEIbgf6VcAlOvGZrFWJ0NErT8Ic1CzjCKfABiU6rURuOjdKqYcdJ6ePPoMtegF1rZ6fYFvgNTuI1d0soOUoslo6yrI4zookINGqaGZZWBuCiShTSm8GAMvnuKnQ09PADuzxMd4WK3CuyxQ2a1tF0xjlFQgFZR7QahXKK0+TA0QpnBdnU4CXQTrR0iWdzubXsWeQ2OtM//m1P+YETdIAjh2TFcXBzgknx8/fgrChMrv2NAbjnn8r4u277jvC0w8lcLpf8seEDLp6mo6IqO5+ZFGuvKUw+sOYMEtQQ5+AlVqGhZV0ft7ttK0Od22Qyt454urkwVvJfP7lTM5Ae05BsHoBVJOfkIJw1lwx8Qbx3id5l6AKxCaTITL3ptPH/HYCYRuu4ncQ80xCbtuDC4bYPOBl7kGajMZw+GU2zk0htAI7lrOAjOPuXsBmU8qnpZDL5Bg7eJHGGYFItnGSX6tpo4eS6n9QJqoIKSZQVkQuKCqwou8xS0gvgBBHikPM7YMpNb1BT6zhfYYa6s3k6sOJsoSF+VOAMBbtRImY1i/YZ7gVwcoZ45pXh0I4XVV46xVMCzDJOIVbsBXD8fCaDPDP1I5m7P61UOGdP691tf1oZby7e2obLOnDELV9a86oNFuGn4apbK4foTgVipI3OOl7sTOc2fDuNTnRzQJfLrcOhlU5Q15uN4mLkkmBTOgZXkjAQtoSk037gqiuVcmXL7Vm72+6S9LSnw8nbDnLAxg9Ch3PrpaLCKjGuIBdTolXfUohIVzUuhY3iDbdTn5iof6o+e5uNu+4dwb9bBzMnw37YwP/Q9EVFQflScONndGSOqCjS0HNfCDdz/LbpdUf+rt3p+jSDpouID2RaPuAN4IKNCmtqzgMOl6EzDhwURWtktcqjaS2X69soL2/zkfw7f7fFEtw9wcRUPs6pKFWClkrrip5WnQLCazFdMXUISLFYDDNJRsxpIgYE8cHs1traNmRsdnvvECWuuRuJRPIf/MPpmmuYSad4Cba71i+QC0Xh3mkIIE/w8XgcLxXnAASH2OHV9+V6vbyHT+MT+xhuzj+cMxmP4Yop1f2kT32uTIAqs/3IUj4S2b03hpft3T8j8ORn8hTPWL8YljE64HEU/jBkCIKjZNnHu7antVXGcDsDoYO3S/sDHwVVFEVFhTzLKTjS0SoydE4XaRPWiIbWNSRPYwuawsLjggkNEA3GcEPqsPwwcw8EzuIkSYWeJhi6VpAMBZZKTExzBU2PCvDQxKY0eGzSRFVJcZSswmCOnh8SbmdrZQuQqh8r9Xpl7+lxGo0XfDFOcWhHQPFRFcGhoIT/kjWniSbnwKimPBTcXh008Rno9j79uv3gJdT+wZ8zdqkzdOuATxsCAy6KpQX8DyJKqg8XJebnJY7TOCi2Q8AdYh/Uy67T2TxGpY4YVtDt53FeV9JIpiFbcJQ5AEc2GpKpG4ZhmkPBfawjuInyiss5fiaPqglxLJNO22EjLRWQiowrHC63aXxCGipzs/8jcPU1l5P7xxEs8mletLfUqumUUTc4VP6LJH8/O608rk7VT8/BfUGZi1gtTIA5YpiCDk7UdYFhZDhy4NCUK6l4nLHgZN2I80xR/Klpre58ff/1M3SpFVxBJirbbqOOEFt+xvpUTItmWjSK6BWpqOsK2omlyGZRR5lTRRMauqbgxglrLmbo8wjOmH8Z3OxKvVwvV9Z2rHktr7nukfYPwA8zTiEWNI6TmHtHhQK+sYSAGInTBEogI6iixmmyIMUpvlB0ufTTqq5Zk/lplvr9Y6VSWXmi9vL7zebQ5f2F2sb1A2XsPfzM6u/Pj+aDxbMsiuie3/KCmkczSx/2vUa9ouzEPWj0bvrjOJLPR34JkG4A7rPH0F1cTfK/BcKF1Z/Wuse0HuVJHc57Pky8mvqG2PNY7EsWXOQgGDIKP8QQtl89jNqHOwoEDKu6gjZK5Y9ebFTThgvSr9TO1697hz7GzQQ9qy8Rf7D77t2f48kGas7NBWfVn9Hch7mgW6xfHe3moUt4vzcZhY6sOvwlUMf605xVTPq7zjHSjF3qIrsveHESjJpfIo4CbBP+9MfxGMPtj3PmqCWH7Xj87NrcHcHOxLfm3uG3EvmlsWwSzYPdSOSXYRvY/wFblgJHJ8kSV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2" name="Picture 38" descr="http://static.infotech.com/images/contributors/SDN_central_4c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5029200"/>
            <a:ext cx="1578031" cy="923926"/>
          </a:xfrm>
          <a:prstGeom prst="rect">
            <a:avLst/>
          </a:prstGeom>
          <a:noFill/>
        </p:spPr>
      </p:pic>
      <p:pic>
        <p:nvPicPr>
          <p:cNvPr id="1064" name="Picture 40" descr="http://cfp.mit.edu/images/header-cfp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5715000"/>
            <a:ext cx="3105150" cy="285750"/>
          </a:xfrm>
          <a:prstGeom prst="rect">
            <a:avLst/>
          </a:prstGeom>
          <a:noFill/>
        </p:spPr>
      </p:pic>
      <p:pic>
        <p:nvPicPr>
          <p:cNvPr id="3" name="Picture 2" descr="C:\Users\Greg\Pictures\GWI 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6761" y="1391270"/>
            <a:ext cx="1069148" cy="699214"/>
          </a:xfrm>
          <a:prstGeom prst="rect">
            <a:avLst/>
          </a:prstGeom>
          <a:noFill/>
        </p:spPr>
      </p:pic>
      <p:pic>
        <p:nvPicPr>
          <p:cNvPr id="4" name="Picture 2" descr="http://opencord.org/wp-content/uploads/2016/03/Cord_logo_2016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6638" y="5046358"/>
            <a:ext cx="993956" cy="701616"/>
          </a:xfrm>
          <a:prstGeom prst="rect">
            <a:avLst/>
          </a:prstGeom>
          <a:noFill/>
        </p:spPr>
      </p:pic>
      <p:pic>
        <p:nvPicPr>
          <p:cNvPr id="1028" name="Picture 4" descr="https://assets.sdxcentral.com/on-lab-open-network-operating-system-onos-open-source-project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02629" y="3396342"/>
            <a:ext cx="812194" cy="81219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213463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06286" y="3638006"/>
            <a:ext cx="6400800" cy="1051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Greg Whelan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Greywale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Insights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chemeClr val="tx1">
                    <a:tint val="75000"/>
                  </a:schemeClr>
                </a:solidFill>
              </a:rPr>
              <a:t>gwhelan@greywale.com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" descr="C:\Users\Greg\Pictures\logo 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5375" y="5208935"/>
            <a:ext cx="1777411" cy="1157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  <p:pic>
        <p:nvPicPr>
          <p:cNvPr id="9" name="Picture 2" descr="IoT Slam 2016 Internet of Things Conference Websit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836" y="546463"/>
            <a:ext cx="3361871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Ecosystem</a:t>
            </a:r>
          </a:p>
          <a:p>
            <a:r>
              <a:rPr lang="en-US" dirty="0" smtClean="0"/>
              <a:t>Quick Overview of the Network</a:t>
            </a:r>
          </a:p>
          <a:p>
            <a:r>
              <a:rPr lang="en-US" dirty="0" smtClean="0"/>
              <a:t>Deployment scenarios and their ecosystem impact</a:t>
            </a:r>
            <a:endParaRPr lang="en-US" dirty="0"/>
          </a:p>
        </p:txBody>
      </p:sp>
      <p:pic>
        <p:nvPicPr>
          <p:cNvPr id="4" name="Picture 1" descr="C:\Users\Greg\Pictures\logo 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3463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Broadband Ecosystem</a:t>
            </a:r>
            <a:r>
              <a:rPr lang="en-US" sz="2700" dirty="0" smtClean="0"/>
              <a:t> </a:t>
            </a:r>
            <a:endParaRPr lang="en-US" dirty="0"/>
          </a:p>
        </p:txBody>
      </p:sp>
      <p:pic>
        <p:nvPicPr>
          <p:cNvPr id="32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8183" y="2586446"/>
            <a:ext cx="1248172" cy="932082"/>
          </a:xfrm>
          <a:prstGeom prst="rect">
            <a:avLst/>
          </a:prstGeom>
          <a:noFill/>
        </p:spPr>
      </p:pic>
      <p:pic>
        <p:nvPicPr>
          <p:cNvPr id="33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8986" y="2769326"/>
            <a:ext cx="678588" cy="711052"/>
          </a:xfrm>
          <a:prstGeom prst="rect">
            <a:avLst/>
          </a:prstGeom>
          <a:noFill/>
        </p:spPr>
      </p:pic>
      <p:grpSp>
        <p:nvGrpSpPr>
          <p:cNvPr id="5" name="Group 42"/>
          <p:cNvGrpSpPr/>
          <p:nvPr/>
        </p:nvGrpSpPr>
        <p:grpSpPr>
          <a:xfrm>
            <a:off x="3560688" y="1857350"/>
            <a:ext cx="1784741" cy="1443433"/>
            <a:chOff x="3377809" y="2391922"/>
            <a:chExt cx="1784741" cy="1443433"/>
          </a:xfrm>
        </p:grpSpPr>
        <p:pic>
          <p:nvPicPr>
            <p:cNvPr id="44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45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5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46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47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48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49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50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51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41986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4674" y="1854925"/>
            <a:ext cx="964101" cy="654785"/>
          </a:xfrm>
          <a:prstGeom prst="rect">
            <a:avLst/>
          </a:prstGeom>
          <a:noFill/>
        </p:spPr>
      </p:pic>
      <p:pic>
        <p:nvPicPr>
          <p:cNvPr id="41988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6901" y="1750423"/>
            <a:ext cx="732855" cy="796033"/>
          </a:xfrm>
          <a:prstGeom prst="rect">
            <a:avLst/>
          </a:prstGeom>
          <a:noFill/>
        </p:spPr>
      </p:pic>
      <p:grpSp>
        <p:nvGrpSpPr>
          <p:cNvPr id="31" name="Group 15"/>
          <p:cNvGrpSpPr/>
          <p:nvPr/>
        </p:nvGrpSpPr>
        <p:grpSpPr>
          <a:xfrm>
            <a:off x="902342" y="1832981"/>
            <a:ext cx="1111348" cy="1257469"/>
            <a:chOff x="474883" y="1533379"/>
            <a:chExt cx="1390706" cy="1573556"/>
          </a:xfrm>
        </p:grpSpPr>
        <p:pic>
          <p:nvPicPr>
            <p:cNvPr id="34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1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38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1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40" name="Picture 39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41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42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1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43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pic>
        <p:nvPicPr>
          <p:cNvPr id="52" name="Picture 1" descr="C:\Users\Greg\Pictures\logo new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3213463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Grounds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752600"/>
            <a:ext cx="1295400" cy="1295400"/>
          </a:xfrm>
          <a:prstGeom prst="ellipse">
            <a:avLst/>
          </a:prstGeom>
          <a:solidFill>
            <a:srgbClr val="42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WebCo</a:t>
            </a:r>
            <a:endParaRPr lang="en-US" dirty="0" smtClean="0"/>
          </a:p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0" y="4800600"/>
            <a:ext cx="1295400" cy="1295400"/>
          </a:xfrm>
          <a:prstGeom prst="ellipse">
            <a:avLst/>
          </a:prstGeom>
          <a:solidFill>
            <a:srgbClr val="3D6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WebCo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72200" y="1752600"/>
            <a:ext cx="1295400" cy="1295400"/>
          </a:xfrm>
          <a:prstGeom prst="ellipse">
            <a:avLst/>
          </a:prstGeom>
          <a:solidFill>
            <a:srgbClr val="6C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NetCo1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172200" y="4800600"/>
            <a:ext cx="1295400" cy="1295400"/>
          </a:xfrm>
          <a:prstGeom prst="ellipse">
            <a:avLst/>
          </a:prstGeom>
          <a:solidFill>
            <a:srgbClr val="356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NetCo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3657600" y="2514600"/>
            <a:ext cx="497245" cy="552494"/>
            <a:chOff x="6019800" y="1371600"/>
            <a:chExt cx="1371600" cy="1524000"/>
          </a:xfrm>
        </p:grpSpPr>
        <p:pic>
          <p:nvPicPr>
            <p:cNvPr id="9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10" name="Oval 9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6200000">
            <a:off x="3986557" y="2642843"/>
            <a:ext cx="1100915" cy="234829"/>
          </a:xfrm>
          <a:custGeom>
            <a:avLst/>
            <a:gdLst>
              <a:gd name="connsiteX0" fmla="*/ 0 w 5096655"/>
              <a:gd name="connsiteY0" fmla="*/ 422223 h 999345"/>
              <a:gd name="connsiteX1" fmla="*/ 494675 w 5096655"/>
              <a:gd name="connsiteY1" fmla="*/ 931889 h 999345"/>
              <a:gd name="connsiteX2" fmla="*/ 974360 w 5096655"/>
              <a:gd name="connsiteY2" fmla="*/ 17489 h 999345"/>
              <a:gd name="connsiteX3" fmla="*/ 1394085 w 5096655"/>
              <a:gd name="connsiteY3" fmla="*/ 886918 h 999345"/>
              <a:gd name="connsiteX4" fmla="*/ 1858780 w 5096655"/>
              <a:gd name="connsiteY4" fmla="*/ 32479 h 999345"/>
              <a:gd name="connsiteX5" fmla="*/ 2323475 w 5096655"/>
              <a:gd name="connsiteY5" fmla="*/ 916898 h 999345"/>
              <a:gd name="connsiteX6" fmla="*/ 2758190 w 5096655"/>
              <a:gd name="connsiteY6" fmla="*/ 2498 h 999345"/>
              <a:gd name="connsiteX7" fmla="*/ 3237875 w 5096655"/>
              <a:gd name="connsiteY7" fmla="*/ 916898 h 999345"/>
              <a:gd name="connsiteX8" fmla="*/ 3672590 w 5096655"/>
              <a:gd name="connsiteY8" fmla="*/ 17489 h 999345"/>
              <a:gd name="connsiteX9" fmla="*/ 4167265 w 5096655"/>
              <a:gd name="connsiteY9" fmla="*/ 946879 h 999345"/>
              <a:gd name="connsiteX10" fmla="*/ 4616970 w 5096655"/>
              <a:gd name="connsiteY10" fmla="*/ 2498 h 999345"/>
              <a:gd name="connsiteX11" fmla="*/ 5096655 w 5096655"/>
              <a:gd name="connsiteY11" fmla="*/ 931889 h 999345"/>
              <a:gd name="connsiteX0" fmla="*/ 0 w 4616970"/>
              <a:gd name="connsiteY0" fmla="*/ 419725 h 996847"/>
              <a:gd name="connsiteX1" fmla="*/ 494675 w 4616970"/>
              <a:gd name="connsiteY1" fmla="*/ 929391 h 996847"/>
              <a:gd name="connsiteX2" fmla="*/ 974360 w 4616970"/>
              <a:gd name="connsiteY2" fmla="*/ 14991 h 996847"/>
              <a:gd name="connsiteX3" fmla="*/ 1394085 w 4616970"/>
              <a:gd name="connsiteY3" fmla="*/ 884420 h 996847"/>
              <a:gd name="connsiteX4" fmla="*/ 1858780 w 4616970"/>
              <a:gd name="connsiteY4" fmla="*/ 29981 h 996847"/>
              <a:gd name="connsiteX5" fmla="*/ 2323475 w 4616970"/>
              <a:gd name="connsiteY5" fmla="*/ 914400 h 996847"/>
              <a:gd name="connsiteX6" fmla="*/ 2758190 w 4616970"/>
              <a:gd name="connsiteY6" fmla="*/ 0 h 996847"/>
              <a:gd name="connsiteX7" fmla="*/ 3237875 w 4616970"/>
              <a:gd name="connsiteY7" fmla="*/ 914400 h 996847"/>
              <a:gd name="connsiteX8" fmla="*/ 3672590 w 4616970"/>
              <a:gd name="connsiteY8" fmla="*/ 14991 h 996847"/>
              <a:gd name="connsiteX9" fmla="*/ 4167265 w 4616970"/>
              <a:gd name="connsiteY9" fmla="*/ 944381 h 996847"/>
              <a:gd name="connsiteX10" fmla="*/ 4616970 w 4616970"/>
              <a:gd name="connsiteY10" fmla="*/ 0 h 996847"/>
              <a:gd name="connsiteX0" fmla="*/ 0 w 4167265"/>
              <a:gd name="connsiteY0" fmla="*/ 419725 h 996847"/>
              <a:gd name="connsiteX1" fmla="*/ 494675 w 4167265"/>
              <a:gd name="connsiteY1" fmla="*/ 929391 h 996847"/>
              <a:gd name="connsiteX2" fmla="*/ 974360 w 4167265"/>
              <a:gd name="connsiteY2" fmla="*/ 14991 h 996847"/>
              <a:gd name="connsiteX3" fmla="*/ 1394085 w 4167265"/>
              <a:gd name="connsiteY3" fmla="*/ 884420 h 996847"/>
              <a:gd name="connsiteX4" fmla="*/ 1858780 w 4167265"/>
              <a:gd name="connsiteY4" fmla="*/ 29981 h 996847"/>
              <a:gd name="connsiteX5" fmla="*/ 2323475 w 4167265"/>
              <a:gd name="connsiteY5" fmla="*/ 914400 h 996847"/>
              <a:gd name="connsiteX6" fmla="*/ 2758190 w 4167265"/>
              <a:gd name="connsiteY6" fmla="*/ 0 h 996847"/>
              <a:gd name="connsiteX7" fmla="*/ 3237875 w 4167265"/>
              <a:gd name="connsiteY7" fmla="*/ 914400 h 996847"/>
              <a:gd name="connsiteX8" fmla="*/ 3672590 w 4167265"/>
              <a:gd name="connsiteY8" fmla="*/ 14991 h 996847"/>
              <a:gd name="connsiteX9" fmla="*/ 4167265 w 4167265"/>
              <a:gd name="connsiteY9" fmla="*/ 944381 h 996847"/>
              <a:gd name="connsiteX0" fmla="*/ 0 w 3672590"/>
              <a:gd name="connsiteY0" fmla="*/ 929391 h 946879"/>
              <a:gd name="connsiteX1" fmla="*/ 479685 w 3672590"/>
              <a:gd name="connsiteY1" fmla="*/ 14991 h 946879"/>
              <a:gd name="connsiteX2" fmla="*/ 899410 w 3672590"/>
              <a:gd name="connsiteY2" fmla="*/ 884420 h 946879"/>
              <a:gd name="connsiteX3" fmla="*/ 1364105 w 3672590"/>
              <a:gd name="connsiteY3" fmla="*/ 29981 h 946879"/>
              <a:gd name="connsiteX4" fmla="*/ 1828800 w 3672590"/>
              <a:gd name="connsiteY4" fmla="*/ 914400 h 946879"/>
              <a:gd name="connsiteX5" fmla="*/ 2263515 w 3672590"/>
              <a:gd name="connsiteY5" fmla="*/ 0 h 946879"/>
              <a:gd name="connsiteX6" fmla="*/ 2743200 w 3672590"/>
              <a:gd name="connsiteY6" fmla="*/ 914400 h 946879"/>
              <a:gd name="connsiteX7" fmla="*/ 3177915 w 3672590"/>
              <a:gd name="connsiteY7" fmla="*/ 14991 h 946879"/>
              <a:gd name="connsiteX8" fmla="*/ 3672590 w 3672590"/>
              <a:gd name="connsiteY8" fmla="*/ 944381 h 946879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84910 w 3262825"/>
              <a:gd name="connsiteY0" fmla="*/ 929391 h 1025110"/>
              <a:gd name="connsiteX1" fmla="*/ 79947 w 3262825"/>
              <a:gd name="connsiteY1" fmla="*/ 872710 h 1025110"/>
              <a:gd name="connsiteX2" fmla="*/ 564595 w 3262825"/>
              <a:gd name="connsiteY2" fmla="*/ 14991 h 1025110"/>
              <a:gd name="connsiteX3" fmla="*/ 984320 w 3262825"/>
              <a:gd name="connsiteY3" fmla="*/ 884420 h 1025110"/>
              <a:gd name="connsiteX4" fmla="*/ 1449015 w 3262825"/>
              <a:gd name="connsiteY4" fmla="*/ 29981 h 1025110"/>
              <a:gd name="connsiteX5" fmla="*/ 1913710 w 3262825"/>
              <a:gd name="connsiteY5" fmla="*/ 914400 h 1025110"/>
              <a:gd name="connsiteX6" fmla="*/ 2348425 w 3262825"/>
              <a:gd name="connsiteY6" fmla="*/ 0 h 1025110"/>
              <a:gd name="connsiteX7" fmla="*/ 2828110 w 3262825"/>
              <a:gd name="connsiteY7" fmla="*/ 914400 h 1025110"/>
              <a:gd name="connsiteX8" fmla="*/ 3262825 w 3262825"/>
              <a:gd name="connsiteY8" fmla="*/ 14991 h 1025110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1 w 2698231"/>
              <a:gd name="connsiteY0" fmla="*/ 14991 h 919399"/>
              <a:gd name="connsiteX1" fmla="*/ 419726 w 2698231"/>
              <a:gd name="connsiteY1" fmla="*/ 884420 h 919399"/>
              <a:gd name="connsiteX2" fmla="*/ 884421 w 2698231"/>
              <a:gd name="connsiteY2" fmla="*/ 29981 h 919399"/>
              <a:gd name="connsiteX3" fmla="*/ 1349116 w 2698231"/>
              <a:gd name="connsiteY3" fmla="*/ 914400 h 919399"/>
              <a:gd name="connsiteX4" fmla="*/ 1783831 w 2698231"/>
              <a:gd name="connsiteY4" fmla="*/ 0 h 919399"/>
              <a:gd name="connsiteX5" fmla="*/ 2263516 w 2698231"/>
              <a:gd name="connsiteY5" fmla="*/ 914400 h 919399"/>
              <a:gd name="connsiteX6" fmla="*/ 2698231 w 2698231"/>
              <a:gd name="connsiteY6" fmla="*/ 14991 h 9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231" h="919399">
                <a:moveTo>
                  <a:pt x="1" y="14991"/>
                </a:moveTo>
                <a:cubicBezTo>
                  <a:pt x="149903" y="7496"/>
                  <a:pt x="272323" y="881922"/>
                  <a:pt x="419726" y="884420"/>
                </a:cubicBezTo>
                <a:cubicBezTo>
                  <a:pt x="567129" y="886918"/>
                  <a:pt x="729523" y="24984"/>
                  <a:pt x="884421" y="29981"/>
                </a:cubicBezTo>
                <a:cubicBezTo>
                  <a:pt x="1039319" y="34978"/>
                  <a:pt x="1199215" y="919397"/>
                  <a:pt x="1349116" y="914400"/>
                </a:cubicBezTo>
                <a:cubicBezTo>
                  <a:pt x="1499017" y="909403"/>
                  <a:pt x="1631431" y="0"/>
                  <a:pt x="1783831" y="0"/>
                </a:cubicBezTo>
                <a:cubicBezTo>
                  <a:pt x="1936231" y="0"/>
                  <a:pt x="2111116" y="911902"/>
                  <a:pt x="2263516" y="914400"/>
                </a:cubicBezTo>
                <a:cubicBezTo>
                  <a:pt x="2415916" y="916898"/>
                  <a:pt x="2543333" y="9994"/>
                  <a:pt x="2698231" y="14991"/>
                </a:cubicBezTo>
              </a:path>
            </a:pathLst>
          </a:custGeom>
          <a:ln w="76200">
            <a:solidFill>
              <a:srgbClr val="3B575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flipH="1">
            <a:off x="4876800" y="2514600"/>
            <a:ext cx="497245" cy="552494"/>
            <a:chOff x="6019800" y="1371600"/>
            <a:chExt cx="1371600" cy="1524000"/>
          </a:xfrm>
        </p:grpSpPr>
        <p:pic>
          <p:nvPicPr>
            <p:cNvPr id="13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Arrow Connector 15"/>
          <p:cNvCxnSpPr>
            <a:stCxn id="5" idx="6"/>
            <a:endCxn id="9" idx="1"/>
          </p:cNvCxnSpPr>
          <p:nvPr/>
        </p:nvCxnSpPr>
        <p:spPr>
          <a:xfrm flipV="1">
            <a:off x="2819400" y="2790847"/>
            <a:ext cx="893449" cy="2657453"/>
          </a:xfrm>
          <a:prstGeom prst="straightConnector1">
            <a:avLst/>
          </a:prstGeom>
          <a:ln w="57150">
            <a:solidFill>
              <a:srgbClr val="3D607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6"/>
            <a:endCxn id="9" idx="1"/>
          </p:cNvCxnSpPr>
          <p:nvPr/>
        </p:nvCxnSpPr>
        <p:spPr>
          <a:xfrm>
            <a:off x="2819400" y="2400300"/>
            <a:ext cx="893449" cy="390547"/>
          </a:xfrm>
          <a:prstGeom prst="straightConnector1">
            <a:avLst/>
          </a:prstGeom>
          <a:ln w="57150">
            <a:solidFill>
              <a:srgbClr val="4A7DB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7" idx="2"/>
          </p:cNvCxnSpPr>
          <p:nvPr/>
        </p:nvCxnSpPr>
        <p:spPr>
          <a:xfrm>
            <a:off x="5318796" y="2790847"/>
            <a:ext cx="853404" cy="2657453"/>
          </a:xfrm>
          <a:prstGeom prst="straightConnector1">
            <a:avLst/>
          </a:prstGeom>
          <a:ln w="57150">
            <a:solidFill>
              <a:srgbClr val="356D4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3" idx="1"/>
            <a:endCxn id="6" idx="2"/>
          </p:cNvCxnSpPr>
          <p:nvPr/>
        </p:nvCxnSpPr>
        <p:spPr>
          <a:xfrm flipV="1">
            <a:off x="5318796" y="2400300"/>
            <a:ext cx="853404" cy="390547"/>
          </a:xfrm>
          <a:prstGeom prst="straightConnector1">
            <a:avLst/>
          </a:prstGeom>
          <a:ln w="57150">
            <a:solidFill>
              <a:srgbClr val="6CA08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8"/>
          <p:cNvGrpSpPr/>
          <p:nvPr/>
        </p:nvGrpSpPr>
        <p:grpSpPr>
          <a:xfrm>
            <a:off x="3694907" y="4381500"/>
            <a:ext cx="497245" cy="552494"/>
            <a:chOff x="6019800" y="1371600"/>
            <a:chExt cx="1371600" cy="1524000"/>
          </a:xfrm>
        </p:grpSpPr>
        <p:pic>
          <p:nvPicPr>
            <p:cNvPr id="38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39" name="Oval 38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 rot="16200000">
            <a:off x="3986557" y="4509743"/>
            <a:ext cx="1100915" cy="234829"/>
          </a:xfrm>
          <a:custGeom>
            <a:avLst/>
            <a:gdLst>
              <a:gd name="connsiteX0" fmla="*/ 0 w 5096655"/>
              <a:gd name="connsiteY0" fmla="*/ 422223 h 999345"/>
              <a:gd name="connsiteX1" fmla="*/ 494675 w 5096655"/>
              <a:gd name="connsiteY1" fmla="*/ 931889 h 999345"/>
              <a:gd name="connsiteX2" fmla="*/ 974360 w 5096655"/>
              <a:gd name="connsiteY2" fmla="*/ 17489 h 999345"/>
              <a:gd name="connsiteX3" fmla="*/ 1394085 w 5096655"/>
              <a:gd name="connsiteY3" fmla="*/ 886918 h 999345"/>
              <a:gd name="connsiteX4" fmla="*/ 1858780 w 5096655"/>
              <a:gd name="connsiteY4" fmla="*/ 32479 h 999345"/>
              <a:gd name="connsiteX5" fmla="*/ 2323475 w 5096655"/>
              <a:gd name="connsiteY5" fmla="*/ 916898 h 999345"/>
              <a:gd name="connsiteX6" fmla="*/ 2758190 w 5096655"/>
              <a:gd name="connsiteY6" fmla="*/ 2498 h 999345"/>
              <a:gd name="connsiteX7" fmla="*/ 3237875 w 5096655"/>
              <a:gd name="connsiteY7" fmla="*/ 916898 h 999345"/>
              <a:gd name="connsiteX8" fmla="*/ 3672590 w 5096655"/>
              <a:gd name="connsiteY8" fmla="*/ 17489 h 999345"/>
              <a:gd name="connsiteX9" fmla="*/ 4167265 w 5096655"/>
              <a:gd name="connsiteY9" fmla="*/ 946879 h 999345"/>
              <a:gd name="connsiteX10" fmla="*/ 4616970 w 5096655"/>
              <a:gd name="connsiteY10" fmla="*/ 2498 h 999345"/>
              <a:gd name="connsiteX11" fmla="*/ 5096655 w 5096655"/>
              <a:gd name="connsiteY11" fmla="*/ 931889 h 999345"/>
              <a:gd name="connsiteX0" fmla="*/ 0 w 4616970"/>
              <a:gd name="connsiteY0" fmla="*/ 419725 h 996847"/>
              <a:gd name="connsiteX1" fmla="*/ 494675 w 4616970"/>
              <a:gd name="connsiteY1" fmla="*/ 929391 h 996847"/>
              <a:gd name="connsiteX2" fmla="*/ 974360 w 4616970"/>
              <a:gd name="connsiteY2" fmla="*/ 14991 h 996847"/>
              <a:gd name="connsiteX3" fmla="*/ 1394085 w 4616970"/>
              <a:gd name="connsiteY3" fmla="*/ 884420 h 996847"/>
              <a:gd name="connsiteX4" fmla="*/ 1858780 w 4616970"/>
              <a:gd name="connsiteY4" fmla="*/ 29981 h 996847"/>
              <a:gd name="connsiteX5" fmla="*/ 2323475 w 4616970"/>
              <a:gd name="connsiteY5" fmla="*/ 914400 h 996847"/>
              <a:gd name="connsiteX6" fmla="*/ 2758190 w 4616970"/>
              <a:gd name="connsiteY6" fmla="*/ 0 h 996847"/>
              <a:gd name="connsiteX7" fmla="*/ 3237875 w 4616970"/>
              <a:gd name="connsiteY7" fmla="*/ 914400 h 996847"/>
              <a:gd name="connsiteX8" fmla="*/ 3672590 w 4616970"/>
              <a:gd name="connsiteY8" fmla="*/ 14991 h 996847"/>
              <a:gd name="connsiteX9" fmla="*/ 4167265 w 4616970"/>
              <a:gd name="connsiteY9" fmla="*/ 944381 h 996847"/>
              <a:gd name="connsiteX10" fmla="*/ 4616970 w 4616970"/>
              <a:gd name="connsiteY10" fmla="*/ 0 h 996847"/>
              <a:gd name="connsiteX0" fmla="*/ 0 w 4167265"/>
              <a:gd name="connsiteY0" fmla="*/ 419725 h 996847"/>
              <a:gd name="connsiteX1" fmla="*/ 494675 w 4167265"/>
              <a:gd name="connsiteY1" fmla="*/ 929391 h 996847"/>
              <a:gd name="connsiteX2" fmla="*/ 974360 w 4167265"/>
              <a:gd name="connsiteY2" fmla="*/ 14991 h 996847"/>
              <a:gd name="connsiteX3" fmla="*/ 1394085 w 4167265"/>
              <a:gd name="connsiteY3" fmla="*/ 884420 h 996847"/>
              <a:gd name="connsiteX4" fmla="*/ 1858780 w 4167265"/>
              <a:gd name="connsiteY4" fmla="*/ 29981 h 996847"/>
              <a:gd name="connsiteX5" fmla="*/ 2323475 w 4167265"/>
              <a:gd name="connsiteY5" fmla="*/ 914400 h 996847"/>
              <a:gd name="connsiteX6" fmla="*/ 2758190 w 4167265"/>
              <a:gd name="connsiteY6" fmla="*/ 0 h 996847"/>
              <a:gd name="connsiteX7" fmla="*/ 3237875 w 4167265"/>
              <a:gd name="connsiteY7" fmla="*/ 914400 h 996847"/>
              <a:gd name="connsiteX8" fmla="*/ 3672590 w 4167265"/>
              <a:gd name="connsiteY8" fmla="*/ 14991 h 996847"/>
              <a:gd name="connsiteX9" fmla="*/ 4167265 w 4167265"/>
              <a:gd name="connsiteY9" fmla="*/ 944381 h 996847"/>
              <a:gd name="connsiteX0" fmla="*/ 0 w 3672590"/>
              <a:gd name="connsiteY0" fmla="*/ 929391 h 946879"/>
              <a:gd name="connsiteX1" fmla="*/ 479685 w 3672590"/>
              <a:gd name="connsiteY1" fmla="*/ 14991 h 946879"/>
              <a:gd name="connsiteX2" fmla="*/ 899410 w 3672590"/>
              <a:gd name="connsiteY2" fmla="*/ 884420 h 946879"/>
              <a:gd name="connsiteX3" fmla="*/ 1364105 w 3672590"/>
              <a:gd name="connsiteY3" fmla="*/ 29981 h 946879"/>
              <a:gd name="connsiteX4" fmla="*/ 1828800 w 3672590"/>
              <a:gd name="connsiteY4" fmla="*/ 914400 h 946879"/>
              <a:gd name="connsiteX5" fmla="*/ 2263515 w 3672590"/>
              <a:gd name="connsiteY5" fmla="*/ 0 h 946879"/>
              <a:gd name="connsiteX6" fmla="*/ 2743200 w 3672590"/>
              <a:gd name="connsiteY6" fmla="*/ 914400 h 946879"/>
              <a:gd name="connsiteX7" fmla="*/ 3177915 w 3672590"/>
              <a:gd name="connsiteY7" fmla="*/ 14991 h 946879"/>
              <a:gd name="connsiteX8" fmla="*/ 3672590 w 3672590"/>
              <a:gd name="connsiteY8" fmla="*/ 944381 h 946879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84910 w 3262825"/>
              <a:gd name="connsiteY0" fmla="*/ 929391 h 1025110"/>
              <a:gd name="connsiteX1" fmla="*/ 79947 w 3262825"/>
              <a:gd name="connsiteY1" fmla="*/ 872710 h 1025110"/>
              <a:gd name="connsiteX2" fmla="*/ 564595 w 3262825"/>
              <a:gd name="connsiteY2" fmla="*/ 14991 h 1025110"/>
              <a:gd name="connsiteX3" fmla="*/ 984320 w 3262825"/>
              <a:gd name="connsiteY3" fmla="*/ 884420 h 1025110"/>
              <a:gd name="connsiteX4" fmla="*/ 1449015 w 3262825"/>
              <a:gd name="connsiteY4" fmla="*/ 29981 h 1025110"/>
              <a:gd name="connsiteX5" fmla="*/ 1913710 w 3262825"/>
              <a:gd name="connsiteY5" fmla="*/ 914400 h 1025110"/>
              <a:gd name="connsiteX6" fmla="*/ 2348425 w 3262825"/>
              <a:gd name="connsiteY6" fmla="*/ 0 h 1025110"/>
              <a:gd name="connsiteX7" fmla="*/ 2828110 w 3262825"/>
              <a:gd name="connsiteY7" fmla="*/ 914400 h 1025110"/>
              <a:gd name="connsiteX8" fmla="*/ 3262825 w 3262825"/>
              <a:gd name="connsiteY8" fmla="*/ 14991 h 1025110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1 w 2698231"/>
              <a:gd name="connsiteY0" fmla="*/ 14991 h 919399"/>
              <a:gd name="connsiteX1" fmla="*/ 419726 w 2698231"/>
              <a:gd name="connsiteY1" fmla="*/ 884420 h 919399"/>
              <a:gd name="connsiteX2" fmla="*/ 884421 w 2698231"/>
              <a:gd name="connsiteY2" fmla="*/ 29981 h 919399"/>
              <a:gd name="connsiteX3" fmla="*/ 1349116 w 2698231"/>
              <a:gd name="connsiteY3" fmla="*/ 914400 h 919399"/>
              <a:gd name="connsiteX4" fmla="*/ 1783831 w 2698231"/>
              <a:gd name="connsiteY4" fmla="*/ 0 h 919399"/>
              <a:gd name="connsiteX5" fmla="*/ 2263516 w 2698231"/>
              <a:gd name="connsiteY5" fmla="*/ 914400 h 919399"/>
              <a:gd name="connsiteX6" fmla="*/ 2698231 w 2698231"/>
              <a:gd name="connsiteY6" fmla="*/ 14991 h 9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231" h="919399">
                <a:moveTo>
                  <a:pt x="1" y="14991"/>
                </a:moveTo>
                <a:cubicBezTo>
                  <a:pt x="149903" y="7496"/>
                  <a:pt x="272323" y="881922"/>
                  <a:pt x="419726" y="884420"/>
                </a:cubicBezTo>
                <a:cubicBezTo>
                  <a:pt x="567129" y="886918"/>
                  <a:pt x="729523" y="24984"/>
                  <a:pt x="884421" y="29981"/>
                </a:cubicBezTo>
                <a:cubicBezTo>
                  <a:pt x="1039319" y="34978"/>
                  <a:pt x="1199215" y="919397"/>
                  <a:pt x="1349116" y="914400"/>
                </a:cubicBezTo>
                <a:cubicBezTo>
                  <a:pt x="1499017" y="909403"/>
                  <a:pt x="1631431" y="0"/>
                  <a:pt x="1783831" y="0"/>
                </a:cubicBezTo>
                <a:cubicBezTo>
                  <a:pt x="1936231" y="0"/>
                  <a:pt x="2111116" y="911902"/>
                  <a:pt x="2263516" y="914400"/>
                </a:cubicBezTo>
                <a:cubicBezTo>
                  <a:pt x="2415916" y="916898"/>
                  <a:pt x="2543333" y="9994"/>
                  <a:pt x="2698231" y="14991"/>
                </a:cubicBezTo>
              </a:path>
            </a:pathLst>
          </a:custGeom>
          <a:ln w="76200">
            <a:solidFill>
              <a:srgbClr val="B2B2B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8"/>
          <p:cNvGrpSpPr/>
          <p:nvPr/>
        </p:nvGrpSpPr>
        <p:grpSpPr>
          <a:xfrm flipH="1">
            <a:off x="4914107" y="4381500"/>
            <a:ext cx="497245" cy="552494"/>
            <a:chOff x="6019800" y="1371600"/>
            <a:chExt cx="1371600" cy="1524000"/>
          </a:xfrm>
        </p:grpSpPr>
        <p:pic>
          <p:nvPicPr>
            <p:cNvPr id="36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37" name="Oval 36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>
            <a:stCxn id="4" idx="6"/>
            <a:endCxn id="38" idx="1"/>
          </p:cNvCxnSpPr>
          <p:nvPr/>
        </p:nvCxnSpPr>
        <p:spPr>
          <a:xfrm>
            <a:off x="2819400" y="2400300"/>
            <a:ext cx="930756" cy="2257447"/>
          </a:xfrm>
          <a:prstGeom prst="straightConnector1">
            <a:avLst/>
          </a:prstGeom>
          <a:ln w="57150">
            <a:solidFill>
              <a:srgbClr val="4A7DBA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6"/>
            <a:endCxn id="38" idx="1"/>
          </p:cNvCxnSpPr>
          <p:nvPr/>
        </p:nvCxnSpPr>
        <p:spPr>
          <a:xfrm flipV="1">
            <a:off x="2819400" y="4657747"/>
            <a:ext cx="930756" cy="790553"/>
          </a:xfrm>
          <a:prstGeom prst="straightConnector1">
            <a:avLst/>
          </a:prstGeom>
          <a:ln w="57150">
            <a:solidFill>
              <a:srgbClr val="3D607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6" idx="1"/>
            <a:endCxn id="6" idx="2"/>
          </p:cNvCxnSpPr>
          <p:nvPr/>
        </p:nvCxnSpPr>
        <p:spPr>
          <a:xfrm flipV="1">
            <a:off x="5356103" y="2400300"/>
            <a:ext cx="816097" cy="2257447"/>
          </a:xfrm>
          <a:prstGeom prst="straightConnector1">
            <a:avLst/>
          </a:prstGeom>
          <a:ln w="57150">
            <a:solidFill>
              <a:srgbClr val="6CA08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1"/>
            <a:endCxn id="7" idx="2"/>
          </p:cNvCxnSpPr>
          <p:nvPr/>
        </p:nvCxnSpPr>
        <p:spPr>
          <a:xfrm>
            <a:off x="5356103" y="4657747"/>
            <a:ext cx="816097" cy="790553"/>
          </a:xfrm>
          <a:prstGeom prst="straightConnector1">
            <a:avLst/>
          </a:prstGeom>
          <a:ln w="57150">
            <a:solidFill>
              <a:srgbClr val="356D4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688479" y="3810000"/>
            <a:ext cx="966443" cy="134472"/>
          </a:xfrm>
          <a:custGeom>
            <a:avLst/>
            <a:gdLst>
              <a:gd name="connsiteX0" fmla="*/ 0 w 5096655"/>
              <a:gd name="connsiteY0" fmla="*/ 422223 h 999345"/>
              <a:gd name="connsiteX1" fmla="*/ 494675 w 5096655"/>
              <a:gd name="connsiteY1" fmla="*/ 931889 h 999345"/>
              <a:gd name="connsiteX2" fmla="*/ 974360 w 5096655"/>
              <a:gd name="connsiteY2" fmla="*/ 17489 h 999345"/>
              <a:gd name="connsiteX3" fmla="*/ 1394085 w 5096655"/>
              <a:gd name="connsiteY3" fmla="*/ 886918 h 999345"/>
              <a:gd name="connsiteX4" fmla="*/ 1858780 w 5096655"/>
              <a:gd name="connsiteY4" fmla="*/ 32479 h 999345"/>
              <a:gd name="connsiteX5" fmla="*/ 2323475 w 5096655"/>
              <a:gd name="connsiteY5" fmla="*/ 916898 h 999345"/>
              <a:gd name="connsiteX6" fmla="*/ 2758190 w 5096655"/>
              <a:gd name="connsiteY6" fmla="*/ 2498 h 999345"/>
              <a:gd name="connsiteX7" fmla="*/ 3237875 w 5096655"/>
              <a:gd name="connsiteY7" fmla="*/ 916898 h 999345"/>
              <a:gd name="connsiteX8" fmla="*/ 3672590 w 5096655"/>
              <a:gd name="connsiteY8" fmla="*/ 17489 h 999345"/>
              <a:gd name="connsiteX9" fmla="*/ 4167265 w 5096655"/>
              <a:gd name="connsiteY9" fmla="*/ 946879 h 999345"/>
              <a:gd name="connsiteX10" fmla="*/ 4616970 w 5096655"/>
              <a:gd name="connsiteY10" fmla="*/ 2498 h 999345"/>
              <a:gd name="connsiteX11" fmla="*/ 5096655 w 5096655"/>
              <a:gd name="connsiteY11" fmla="*/ 931889 h 999345"/>
              <a:gd name="connsiteX0" fmla="*/ 0 w 4616970"/>
              <a:gd name="connsiteY0" fmla="*/ 419725 h 996847"/>
              <a:gd name="connsiteX1" fmla="*/ 494675 w 4616970"/>
              <a:gd name="connsiteY1" fmla="*/ 929391 h 996847"/>
              <a:gd name="connsiteX2" fmla="*/ 974360 w 4616970"/>
              <a:gd name="connsiteY2" fmla="*/ 14991 h 996847"/>
              <a:gd name="connsiteX3" fmla="*/ 1394085 w 4616970"/>
              <a:gd name="connsiteY3" fmla="*/ 884420 h 996847"/>
              <a:gd name="connsiteX4" fmla="*/ 1858780 w 4616970"/>
              <a:gd name="connsiteY4" fmla="*/ 29981 h 996847"/>
              <a:gd name="connsiteX5" fmla="*/ 2323475 w 4616970"/>
              <a:gd name="connsiteY5" fmla="*/ 914400 h 996847"/>
              <a:gd name="connsiteX6" fmla="*/ 2758190 w 4616970"/>
              <a:gd name="connsiteY6" fmla="*/ 0 h 996847"/>
              <a:gd name="connsiteX7" fmla="*/ 3237875 w 4616970"/>
              <a:gd name="connsiteY7" fmla="*/ 914400 h 996847"/>
              <a:gd name="connsiteX8" fmla="*/ 3672590 w 4616970"/>
              <a:gd name="connsiteY8" fmla="*/ 14991 h 996847"/>
              <a:gd name="connsiteX9" fmla="*/ 4167265 w 4616970"/>
              <a:gd name="connsiteY9" fmla="*/ 944381 h 996847"/>
              <a:gd name="connsiteX10" fmla="*/ 4616970 w 4616970"/>
              <a:gd name="connsiteY10" fmla="*/ 0 h 996847"/>
              <a:gd name="connsiteX0" fmla="*/ 0 w 4167265"/>
              <a:gd name="connsiteY0" fmla="*/ 419725 h 996847"/>
              <a:gd name="connsiteX1" fmla="*/ 494675 w 4167265"/>
              <a:gd name="connsiteY1" fmla="*/ 929391 h 996847"/>
              <a:gd name="connsiteX2" fmla="*/ 974360 w 4167265"/>
              <a:gd name="connsiteY2" fmla="*/ 14991 h 996847"/>
              <a:gd name="connsiteX3" fmla="*/ 1394085 w 4167265"/>
              <a:gd name="connsiteY3" fmla="*/ 884420 h 996847"/>
              <a:gd name="connsiteX4" fmla="*/ 1858780 w 4167265"/>
              <a:gd name="connsiteY4" fmla="*/ 29981 h 996847"/>
              <a:gd name="connsiteX5" fmla="*/ 2323475 w 4167265"/>
              <a:gd name="connsiteY5" fmla="*/ 914400 h 996847"/>
              <a:gd name="connsiteX6" fmla="*/ 2758190 w 4167265"/>
              <a:gd name="connsiteY6" fmla="*/ 0 h 996847"/>
              <a:gd name="connsiteX7" fmla="*/ 3237875 w 4167265"/>
              <a:gd name="connsiteY7" fmla="*/ 914400 h 996847"/>
              <a:gd name="connsiteX8" fmla="*/ 3672590 w 4167265"/>
              <a:gd name="connsiteY8" fmla="*/ 14991 h 996847"/>
              <a:gd name="connsiteX9" fmla="*/ 4167265 w 4167265"/>
              <a:gd name="connsiteY9" fmla="*/ 944381 h 996847"/>
              <a:gd name="connsiteX0" fmla="*/ 0 w 3672590"/>
              <a:gd name="connsiteY0" fmla="*/ 929391 h 946879"/>
              <a:gd name="connsiteX1" fmla="*/ 479685 w 3672590"/>
              <a:gd name="connsiteY1" fmla="*/ 14991 h 946879"/>
              <a:gd name="connsiteX2" fmla="*/ 899410 w 3672590"/>
              <a:gd name="connsiteY2" fmla="*/ 884420 h 946879"/>
              <a:gd name="connsiteX3" fmla="*/ 1364105 w 3672590"/>
              <a:gd name="connsiteY3" fmla="*/ 29981 h 946879"/>
              <a:gd name="connsiteX4" fmla="*/ 1828800 w 3672590"/>
              <a:gd name="connsiteY4" fmla="*/ 914400 h 946879"/>
              <a:gd name="connsiteX5" fmla="*/ 2263515 w 3672590"/>
              <a:gd name="connsiteY5" fmla="*/ 0 h 946879"/>
              <a:gd name="connsiteX6" fmla="*/ 2743200 w 3672590"/>
              <a:gd name="connsiteY6" fmla="*/ 914400 h 946879"/>
              <a:gd name="connsiteX7" fmla="*/ 3177915 w 3672590"/>
              <a:gd name="connsiteY7" fmla="*/ 14991 h 946879"/>
              <a:gd name="connsiteX8" fmla="*/ 3672590 w 3672590"/>
              <a:gd name="connsiteY8" fmla="*/ 944381 h 946879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84910 w 3262825"/>
              <a:gd name="connsiteY0" fmla="*/ 929391 h 1025110"/>
              <a:gd name="connsiteX1" fmla="*/ 79947 w 3262825"/>
              <a:gd name="connsiteY1" fmla="*/ 872710 h 1025110"/>
              <a:gd name="connsiteX2" fmla="*/ 564595 w 3262825"/>
              <a:gd name="connsiteY2" fmla="*/ 14991 h 1025110"/>
              <a:gd name="connsiteX3" fmla="*/ 984320 w 3262825"/>
              <a:gd name="connsiteY3" fmla="*/ 884420 h 1025110"/>
              <a:gd name="connsiteX4" fmla="*/ 1449015 w 3262825"/>
              <a:gd name="connsiteY4" fmla="*/ 29981 h 1025110"/>
              <a:gd name="connsiteX5" fmla="*/ 1913710 w 3262825"/>
              <a:gd name="connsiteY5" fmla="*/ 914400 h 1025110"/>
              <a:gd name="connsiteX6" fmla="*/ 2348425 w 3262825"/>
              <a:gd name="connsiteY6" fmla="*/ 0 h 1025110"/>
              <a:gd name="connsiteX7" fmla="*/ 2828110 w 3262825"/>
              <a:gd name="connsiteY7" fmla="*/ 914400 h 1025110"/>
              <a:gd name="connsiteX8" fmla="*/ 3262825 w 3262825"/>
              <a:gd name="connsiteY8" fmla="*/ 14991 h 1025110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1 w 2698231"/>
              <a:gd name="connsiteY0" fmla="*/ 14991 h 919399"/>
              <a:gd name="connsiteX1" fmla="*/ 419726 w 2698231"/>
              <a:gd name="connsiteY1" fmla="*/ 884420 h 919399"/>
              <a:gd name="connsiteX2" fmla="*/ 884421 w 2698231"/>
              <a:gd name="connsiteY2" fmla="*/ 29981 h 919399"/>
              <a:gd name="connsiteX3" fmla="*/ 1349116 w 2698231"/>
              <a:gd name="connsiteY3" fmla="*/ 914400 h 919399"/>
              <a:gd name="connsiteX4" fmla="*/ 1783831 w 2698231"/>
              <a:gd name="connsiteY4" fmla="*/ 0 h 919399"/>
              <a:gd name="connsiteX5" fmla="*/ 2263516 w 2698231"/>
              <a:gd name="connsiteY5" fmla="*/ 914400 h 919399"/>
              <a:gd name="connsiteX6" fmla="*/ 2698231 w 2698231"/>
              <a:gd name="connsiteY6" fmla="*/ 14991 h 9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231" h="919399">
                <a:moveTo>
                  <a:pt x="1" y="14991"/>
                </a:moveTo>
                <a:cubicBezTo>
                  <a:pt x="149903" y="7496"/>
                  <a:pt x="272323" y="881922"/>
                  <a:pt x="419726" y="884420"/>
                </a:cubicBezTo>
                <a:cubicBezTo>
                  <a:pt x="567129" y="886918"/>
                  <a:pt x="729523" y="24984"/>
                  <a:pt x="884421" y="29981"/>
                </a:cubicBezTo>
                <a:cubicBezTo>
                  <a:pt x="1039319" y="34978"/>
                  <a:pt x="1199215" y="919397"/>
                  <a:pt x="1349116" y="914400"/>
                </a:cubicBezTo>
                <a:cubicBezTo>
                  <a:pt x="1499017" y="909403"/>
                  <a:pt x="1631431" y="0"/>
                  <a:pt x="1783831" y="0"/>
                </a:cubicBezTo>
                <a:cubicBezTo>
                  <a:pt x="1936231" y="0"/>
                  <a:pt x="2111116" y="911902"/>
                  <a:pt x="2263516" y="914400"/>
                </a:cubicBezTo>
                <a:cubicBezTo>
                  <a:pt x="2415916" y="916898"/>
                  <a:pt x="2543333" y="9994"/>
                  <a:pt x="2698231" y="14991"/>
                </a:cubicBezTo>
              </a:path>
            </a:pathLst>
          </a:custGeom>
          <a:ln w="76200">
            <a:solidFill>
              <a:srgbClr val="1C1C1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6336679" y="3810000"/>
            <a:ext cx="966443" cy="134472"/>
          </a:xfrm>
          <a:custGeom>
            <a:avLst/>
            <a:gdLst>
              <a:gd name="connsiteX0" fmla="*/ 0 w 5096655"/>
              <a:gd name="connsiteY0" fmla="*/ 422223 h 999345"/>
              <a:gd name="connsiteX1" fmla="*/ 494675 w 5096655"/>
              <a:gd name="connsiteY1" fmla="*/ 931889 h 999345"/>
              <a:gd name="connsiteX2" fmla="*/ 974360 w 5096655"/>
              <a:gd name="connsiteY2" fmla="*/ 17489 h 999345"/>
              <a:gd name="connsiteX3" fmla="*/ 1394085 w 5096655"/>
              <a:gd name="connsiteY3" fmla="*/ 886918 h 999345"/>
              <a:gd name="connsiteX4" fmla="*/ 1858780 w 5096655"/>
              <a:gd name="connsiteY4" fmla="*/ 32479 h 999345"/>
              <a:gd name="connsiteX5" fmla="*/ 2323475 w 5096655"/>
              <a:gd name="connsiteY5" fmla="*/ 916898 h 999345"/>
              <a:gd name="connsiteX6" fmla="*/ 2758190 w 5096655"/>
              <a:gd name="connsiteY6" fmla="*/ 2498 h 999345"/>
              <a:gd name="connsiteX7" fmla="*/ 3237875 w 5096655"/>
              <a:gd name="connsiteY7" fmla="*/ 916898 h 999345"/>
              <a:gd name="connsiteX8" fmla="*/ 3672590 w 5096655"/>
              <a:gd name="connsiteY8" fmla="*/ 17489 h 999345"/>
              <a:gd name="connsiteX9" fmla="*/ 4167265 w 5096655"/>
              <a:gd name="connsiteY9" fmla="*/ 946879 h 999345"/>
              <a:gd name="connsiteX10" fmla="*/ 4616970 w 5096655"/>
              <a:gd name="connsiteY10" fmla="*/ 2498 h 999345"/>
              <a:gd name="connsiteX11" fmla="*/ 5096655 w 5096655"/>
              <a:gd name="connsiteY11" fmla="*/ 931889 h 999345"/>
              <a:gd name="connsiteX0" fmla="*/ 0 w 4616970"/>
              <a:gd name="connsiteY0" fmla="*/ 419725 h 996847"/>
              <a:gd name="connsiteX1" fmla="*/ 494675 w 4616970"/>
              <a:gd name="connsiteY1" fmla="*/ 929391 h 996847"/>
              <a:gd name="connsiteX2" fmla="*/ 974360 w 4616970"/>
              <a:gd name="connsiteY2" fmla="*/ 14991 h 996847"/>
              <a:gd name="connsiteX3" fmla="*/ 1394085 w 4616970"/>
              <a:gd name="connsiteY3" fmla="*/ 884420 h 996847"/>
              <a:gd name="connsiteX4" fmla="*/ 1858780 w 4616970"/>
              <a:gd name="connsiteY4" fmla="*/ 29981 h 996847"/>
              <a:gd name="connsiteX5" fmla="*/ 2323475 w 4616970"/>
              <a:gd name="connsiteY5" fmla="*/ 914400 h 996847"/>
              <a:gd name="connsiteX6" fmla="*/ 2758190 w 4616970"/>
              <a:gd name="connsiteY6" fmla="*/ 0 h 996847"/>
              <a:gd name="connsiteX7" fmla="*/ 3237875 w 4616970"/>
              <a:gd name="connsiteY7" fmla="*/ 914400 h 996847"/>
              <a:gd name="connsiteX8" fmla="*/ 3672590 w 4616970"/>
              <a:gd name="connsiteY8" fmla="*/ 14991 h 996847"/>
              <a:gd name="connsiteX9" fmla="*/ 4167265 w 4616970"/>
              <a:gd name="connsiteY9" fmla="*/ 944381 h 996847"/>
              <a:gd name="connsiteX10" fmla="*/ 4616970 w 4616970"/>
              <a:gd name="connsiteY10" fmla="*/ 0 h 996847"/>
              <a:gd name="connsiteX0" fmla="*/ 0 w 4167265"/>
              <a:gd name="connsiteY0" fmla="*/ 419725 h 996847"/>
              <a:gd name="connsiteX1" fmla="*/ 494675 w 4167265"/>
              <a:gd name="connsiteY1" fmla="*/ 929391 h 996847"/>
              <a:gd name="connsiteX2" fmla="*/ 974360 w 4167265"/>
              <a:gd name="connsiteY2" fmla="*/ 14991 h 996847"/>
              <a:gd name="connsiteX3" fmla="*/ 1394085 w 4167265"/>
              <a:gd name="connsiteY3" fmla="*/ 884420 h 996847"/>
              <a:gd name="connsiteX4" fmla="*/ 1858780 w 4167265"/>
              <a:gd name="connsiteY4" fmla="*/ 29981 h 996847"/>
              <a:gd name="connsiteX5" fmla="*/ 2323475 w 4167265"/>
              <a:gd name="connsiteY5" fmla="*/ 914400 h 996847"/>
              <a:gd name="connsiteX6" fmla="*/ 2758190 w 4167265"/>
              <a:gd name="connsiteY6" fmla="*/ 0 h 996847"/>
              <a:gd name="connsiteX7" fmla="*/ 3237875 w 4167265"/>
              <a:gd name="connsiteY7" fmla="*/ 914400 h 996847"/>
              <a:gd name="connsiteX8" fmla="*/ 3672590 w 4167265"/>
              <a:gd name="connsiteY8" fmla="*/ 14991 h 996847"/>
              <a:gd name="connsiteX9" fmla="*/ 4167265 w 4167265"/>
              <a:gd name="connsiteY9" fmla="*/ 944381 h 996847"/>
              <a:gd name="connsiteX0" fmla="*/ 0 w 3672590"/>
              <a:gd name="connsiteY0" fmla="*/ 929391 h 946879"/>
              <a:gd name="connsiteX1" fmla="*/ 479685 w 3672590"/>
              <a:gd name="connsiteY1" fmla="*/ 14991 h 946879"/>
              <a:gd name="connsiteX2" fmla="*/ 899410 w 3672590"/>
              <a:gd name="connsiteY2" fmla="*/ 884420 h 946879"/>
              <a:gd name="connsiteX3" fmla="*/ 1364105 w 3672590"/>
              <a:gd name="connsiteY3" fmla="*/ 29981 h 946879"/>
              <a:gd name="connsiteX4" fmla="*/ 1828800 w 3672590"/>
              <a:gd name="connsiteY4" fmla="*/ 914400 h 946879"/>
              <a:gd name="connsiteX5" fmla="*/ 2263515 w 3672590"/>
              <a:gd name="connsiteY5" fmla="*/ 0 h 946879"/>
              <a:gd name="connsiteX6" fmla="*/ 2743200 w 3672590"/>
              <a:gd name="connsiteY6" fmla="*/ 914400 h 946879"/>
              <a:gd name="connsiteX7" fmla="*/ 3177915 w 3672590"/>
              <a:gd name="connsiteY7" fmla="*/ 14991 h 946879"/>
              <a:gd name="connsiteX8" fmla="*/ 3672590 w 3672590"/>
              <a:gd name="connsiteY8" fmla="*/ 944381 h 946879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84910 w 3262825"/>
              <a:gd name="connsiteY0" fmla="*/ 929391 h 1025110"/>
              <a:gd name="connsiteX1" fmla="*/ 79947 w 3262825"/>
              <a:gd name="connsiteY1" fmla="*/ 872710 h 1025110"/>
              <a:gd name="connsiteX2" fmla="*/ 564595 w 3262825"/>
              <a:gd name="connsiteY2" fmla="*/ 14991 h 1025110"/>
              <a:gd name="connsiteX3" fmla="*/ 984320 w 3262825"/>
              <a:gd name="connsiteY3" fmla="*/ 884420 h 1025110"/>
              <a:gd name="connsiteX4" fmla="*/ 1449015 w 3262825"/>
              <a:gd name="connsiteY4" fmla="*/ 29981 h 1025110"/>
              <a:gd name="connsiteX5" fmla="*/ 1913710 w 3262825"/>
              <a:gd name="connsiteY5" fmla="*/ 914400 h 1025110"/>
              <a:gd name="connsiteX6" fmla="*/ 2348425 w 3262825"/>
              <a:gd name="connsiteY6" fmla="*/ 0 h 1025110"/>
              <a:gd name="connsiteX7" fmla="*/ 2828110 w 3262825"/>
              <a:gd name="connsiteY7" fmla="*/ 914400 h 1025110"/>
              <a:gd name="connsiteX8" fmla="*/ 3262825 w 3262825"/>
              <a:gd name="connsiteY8" fmla="*/ 14991 h 1025110"/>
              <a:gd name="connsiteX0" fmla="*/ 0 w 3177915"/>
              <a:gd name="connsiteY0" fmla="*/ 929391 h 929391"/>
              <a:gd name="connsiteX1" fmla="*/ 479685 w 3177915"/>
              <a:gd name="connsiteY1" fmla="*/ 14991 h 929391"/>
              <a:gd name="connsiteX2" fmla="*/ 899410 w 3177915"/>
              <a:gd name="connsiteY2" fmla="*/ 884420 h 929391"/>
              <a:gd name="connsiteX3" fmla="*/ 1364105 w 3177915"/>
              <a:gd name="connsiteY3" fmla="*/ 29981 h 929391"/>
              <a:gd name="connsiteX4" fmla="*/ 1828800 w 3177915"/>
              <a:gd name="connsiteY4" fmla="*/ 914400 h 929391"/>
              <a:gd name="connsiteX5" fmla="*/ 2263515 w 3177915"/>
              <a:gd name="connsiteY5" fmla="*/ 0 h 929391"/>
              <a:gd name="connsiteX6" fmla="*/ 2743200 w 3177915"/>
              <a:gd name="connsiteY6" fmla="*/ 914400 h 929391"/>
              <a:gd name="connsiteX7" fmla="*/ 3177915 w 3177915"/>
              <a:gd name="connsiteY7" fmla="*/ 14991 h 929391"/>
              <a:gd name="connsiteX0" fmla="*/ 1 w 2698231"/>
              <a:gd name="connsiteY0" fmla="*/ 14991 h 919399"/>
              <a:gd name="connsiteX1" fmla="*/ 419726 w 2698231"/>
              <a:gd name="connsiteY1" fmla="*/ 884420 h 919399"/>
              <a:gd name="connsiteX2" fmla="*/ 884421 w 2698231"/>
              <a:gd name="connsiteY2" fmla="*/ 29981 h 919399"/>
              <a:gd name="connsiteX3" fmla="*/ 1349116 w 2698231"/>
              <a:gd name="connsiteY3" fmla="*/ 914400 h 919399"/>
              <a:gd name="connsiteX4" fmla="*/ 1783831 w 2698231"/>
              <a:gd name="connsiteY4" fmla="*/ 0 h 919399"/>
              <a:gd name="connsiteX5" fmla="*/ 2263516 w 2698231"/>
              <a:gd name="connsiteY5" fmla="*/ 914400 h 919399"/>
              <a:gd name="connsiteX6" fmla="*/ 2698231 w 2698231"/>
              <a:gd name="connsiteY6" fmla="*/ 14991 h 91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8231" h="919399">
                <a:moveTo>
                  <a:pt x="1" y="14991"/>
                </a:moveTo>
                <a:cubicBezTo>
                  <a:pt x="149903" y="7496"/>
                  <a:pt x="272323" y="881922"/>
                  <a:pt x="419726" y="884420"/>
                </a:cubicBezTo>
                <a:cubicBezTo>
                  <a:pt x="567129" y="886918"/>
                  <a:pt x="729523" y="24984"/>
                  <a:pt x="884421" y="29981"/>
                </a:cubicBezTo>
                <a:cubicBezTo>
                  <a:pt x="1039319" y="34978"/>
                  <a:pt x="1199215" y="919397"/>
                  <a:pt x="1349116" y="914400"/>
                </a:cubicBezTo>
                <a:cubicBezTo>
                  <a:pt x="1499017" y="909403"/>
                  <a:pt x="1631431" y="0"/>
                  <a:pt x="1783831" y="0"/>
                </a:cubicBezTo>
                <a:cubicBezTo>
                  <a:pt x="1936231" y="0"/>
                  <a:pt x="2111116" y="911902"/>
                  <a:pt x="2263516" y="914400"/>
                </a:cubicBezTo>
                <a:cubicBezTo>
                  <a:pt x="2415916" y="916898"/>
                  <a:pt x="2543333" y="9994"/>
                  <a:pt x="2698231" y="14991"/>
                </a:cubicBezTo>
              </a:path>
            </a:pathLst>
          </a:custGeom>
          <a:ln w="76200">
            <a:solidFill>
              <a:srgbClr val="4D4D4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8"/>
          <p:cNvGrpSpPr/>
          <p:nvPr/>
        </p:nvGrpSpPr>
        <p:grpSpPr>
          <a:xfrm rot="5400000" flipH="1">
            <a:off x="1999278" y="4055597"/>
            <a:ext cx="344845" cy="383161"/>
            <a:chOff x="6019800" y="1371600"/>
            <a:chExt cx="1371600" cy="1524000"/>
          </a:xfrm>
        </p:grpSpPr>
        <p:pic>
          <p:nvPicPr>
            <p:cNvPr id="54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55" name="Oval 54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8"/>
          <p:cNvGrpSpPr/>
          <p:nvPr/>
        </p:nvGrpSpPr>
        <p:grpSpPr>
          <a:xfrm rot="16200000" flipH="1" flipV="1">
            <a:off x="1999278" y="3486044"/>
            <a:ext cx="344845" cy="383161"/>
            <a:chOff x="6019800" y="1371600"/>
            <a:chExt cx="1371600" cy="1524000"/>
          </a:xfrm>
        </p:grpSpPr>
        <p:pic>
          <p:nvPicPr>
            <p:cNvPr id="57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58" name="Oval 57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2171700" y="3048000"/>
            <a:ext cx="0" cy="495518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71700" y="4381284"/>
            <a:ext cx="0" cy="419316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8"/>
          <p:cNvGrpSpPr/>
          <p:nvPr/>
        </p:nvGrpSpPr>
        <p:grpSpPr>
          <a:xfrm rot="5400000" flipH="1">
            <a:off x="6647478" y="4017713"/>
            <a:ext cx="344845" cy="383161"/>
            <a:chOff x="6019800" y="1371600"/>
            <a:chExt cx="1371600" cy="1524000"/>
          </a:xfrm>
        </p:grpSpPr>
        <p:pic>
          <p:nvPicPr>
            <p:cNvPr id="65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66" name="Oval 65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8"/>
          <p:cNvGrpSpPr/>
          <p:nvPr/>
        </p:nvGrpSpPr>
        <p:grpSpPr>
          <a:xfrm rot="16200000" flipH="1" flipV="1">
            <a:off x="6647478" y="3448160"/>
            <a:ext cx="344845" cy="383161"/>
            <a:chOff x="6019800" y="1371600"/>
            <a:chExt cx="1371600" cy="1524000"/>
          </a:xfrm>
        </p:grpSpPr>
        <p:pic>
          <p:nvPicPr>
            <p:cNvPr id="68" name="Picture 4" descr="https://upload.wikimedia.org/wikipedia/en/4/41/Kennedy_HS_of_La_Palma_Fighting_Irish_Logo.png"/>
            <p:cNvPicPr>
              <a:picLocks noChangeAspect="1" noChangeArrowheads="1"/>
            </p:cNvPicPr>
            <p:nvPr/>
          </p:nvPicPr>
          <p:blipFill>
            <a:blip r:embed="rId2" cstate="print"/>
            <a:srcRect l="60000" t="19244" b="25773"/>
            <a:stretch>
              <a:fillRect/>
            </a:stretch>
          </p:blipFill>
          <p:spPr bwMode="auto">
            <a:xfrm>
              <a:off x="6172200" y="1371600"/>
              <a:ext cx="1219200" cy="1524000"/>
            </a:xfrm>
            <a:prstGeom prst="rect">
              <a:avLst/>
            </a:prstGeom>
            <a:noFill/>
          </p:spPr>
        </p:pic>
        <p:sp>
          <p:nvSpPr>
            <p:cNvPr id="69" name="Oval 68"/>
            <p:cNvSpPr/>
            <p:nvPr/>
          </p:nvSpPr>
          <p:spPr>
            <a:xfrm>
              <a:off x="6019800" y="1524000"/>
              <a:ext cx="381000" cy="304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6819900" y="3048000"/>
            <a:ext cx="0" cy="457634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819900" y="4343400"/>
            <a:ext cx="0" cy="45720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ular Callout 81"/>
          <p:cNvSpPr/>
          <p:nvPr/>
        </p:nvSpPr>
        <p:spPr>
          <a:xfrm>
            <a:off x="3962400" y="1676400"/>
            <a:ext cx="1143000" cy="304800"/>
          </a:xfrm>
          <a:prstGeom prst="wedgeRoundRectCallout">
            <a:avLst>
              <a:gd name="adj1" fmla="val -14679"/>
              <a:gd name="adj2" fmla="val 104038"/>
              <a:gd name="adj3" fmla="val 16667"/>
            </a:avLst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Front 1</a:t>
            </a:r>
            <a:endParaRPr lang="en-US" sz="1600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4038600" y="5562600"/>
            <a:ext cx="1143000" cy="304800"/>
          </a:xfrm>
          <a:prstGeom prst="wedgeRoundRectCallout">
            <a:avLst>
              <a:gd name="adj1" fmla="val 1321"/>
              <a:gd name="adj2" fmla="val -131347"/>
              <a:gd name="adj3" fmla="val 16667"/>
            </a:avLst>
          </a:prstGeom>
          <a:solidFill>
            <a:srgbClr val="1C1C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Front 2</a:t>
            </a:r>
            <a:endParaRPr lang="en-US" sz="1600" dirty="0"/>
          </a:p>
        </p:txBody>
      </p:sp>
      <p:sp>
        <p:nvSpPr>
          <p:cNvPr id="84" name="Rounded Rectangular Callout 83"/>
          <p:cNvSpPr/>
          <p:nvPr/>
        </p:nvSpPr>
        <p:spPr>
          <a:xfrm>
            <a:off x="7543800" y="2819400"/>
            <a:ext cx="1524000" cy="533400"/>
          </a:xfrm>
          <a:prstGeom prst="wedgeRoundRectCallout">
            <a:avLst>
              <a:gd name="adj1" fmla="val -60525"/>
              <a:gd name="adj2" fmla="val 138983"/>
              <a:gd name="adj3" fmla="val 16667"/>
            </a:avLst>
          </a:prstGeom>
          <a:solidFill>
            <a:srgbClr val="30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Battle for Same Customers  </a:t>
            </a:r>
            <a:endParaRPr lang="en-US" sz="1400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26126" y="2895600"/>
            <a:ext cx="1524000" cy="533400"/>
          </a:xfrm>
          <a:prstGeom prst="wedgeRoundRectCallout">
            <a:avLst>
              <a:gd name="adj1" fmla="val 57100"/>
              <a:gd name="adj2" fmla="val 124822"/>
              <a:gd name="adj3" fmla="val 16667"/>
            </a:avLst>
          </a:prstGeom>
          <a:solidFill>
            <a:srgbClr val="305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Battle for Same Customers  </a:t>
            </a:r>
            <a:endParaRPr lang="en-US" sz="1400" dirty="0"/>
          </a:p>
        </p:txBody>
      </p:sp>
      <p:pic>
        <p:nvPicPr>
          <p:cNvPr id="53" name="Picture 2" descr="C:\Users\Greg\Pictures\GWI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3872" y="5189153"/>
            <a:ext cx="433002" cy="283180"/>
          </a:xfrm>
          <a:prstGeom prst="rect">
            <a:avLst/>
          </a:prstGeom>
          <a:noFill/>
        </p:spPr>
      </p:pic>
      <p:pic>
        <p:nvPicPr>
          <p:cNvPr id="56" name="Picture 2" descr="C:\Users\Greg\Pictures\GWI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3203" y="2940148"/>
            <a:ext cx="380016" cy="248528"/>
          </a:xfrm>
          <a:prstGeom prst="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3702223" y="5992836"/>
            <a:ext cx="184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Figure 2</a:t>
            </a:r>
          </a:p>
          <a:p>
            <a:pPr algn="ctr"/>
            <a:r>
              <a:rPr lang="en-US" b="1" dirty="0" smtClean="0"/>
              <a:t>The Battleground</a:t>
            </a:r>
            <a:endParaRPr lang="en-US" b="1" dirty="0"/>
          </a:p>
        </p:txBody>
      </p:sp>
      <p:pic>
        <p:nvPicPr>
          <p:cNvPr id="63" name="Picture 1" descr="C:\Users\Greg\Pictures\logo 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3213463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Broadband Today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4478207" y="3938959"/>
            <a:ext cx="1828800" cy="182881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Revenue</a:t>
            </a:r>
            <a:endParaRPr lang="en-US" sz="1050" dirty="0"/>
          </a:p>
        </p:txBody>
      </p:sp>
      <p:sp>
        <p:nvSpPr>
          <p:cNvPr id="17" name="Left Arrow 16"/>
          <p:cNvSpPr/>
          <p:nvPr/>
        </p:nvSpPr>
        <p:spPr>
          <a:xfrm>
            <a:off x="1484134" y="4161700"/>
            <a:ext cx="4822873" cy="494714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Revenue</a:t>
            </a:r>
            <a:endParaRPr lang="en-US" sz="1050" b="1" dirty="0"/>
          </a:p>
        </p:txBody>
      </p:sp>
      <p:sp>
        <p:nvSpPr>
          <p:cNvPr id="18" name="Left Arrow 17"/>
          <p:cNvSpPr/>
          <p:nvPr/>
        </p:nvSpPr>
        <p:spPr>
          <a:xfrm>
            <a:off x="4478207" y="4710337"/>
            <a:ext cx="1828800" cy="182881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Brand Awareness</a:t>
            </a:r>
            <a:endParaRPr lang="en-US" sz="1050" dirty="0"/>
          </a:p>
        </p:txBody>
      </p:sp>
      <p:sp>
        <p:nvSpPr>
          <p:cNvPr id="19" name="Left Arrow 18"/>
          <p:cNvSpPr/>
          <p:nvPr/>
        </p:nvSpPr>
        <p:spPr>
          <a:xfrm>
            <a:off x="1484134" y="4933078"/>
            <a:ext cx="4822873" cy="494714"/>
          </a:xfrm>
          <a:prstGeom prst="leftArrow">
            <a:avLst/>
          </a:prstGeom>
          <a:solidFill>
            <a:srgbClr val="5D8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Brand Awareness</a:t>
            </a:r>
            <a:endParaRPr lang="en-US" sz="1050" b="1" dirty="0"/>
          </a:p>
        </p:txBody>
      </p:sp>
      <p:sp>
        <p:nvSpPr>
          <p:cNvPr id="20" name="Left Arrow 19"/>
          <p:cNvSpPr/>
          <p:nvPr/>
        </p:nvSpPr>
        <p:spPr>
          <a:xfrm>
            <a:off x="4414904" y="5521576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Traffic</a:t>
            </a:r>
            <a:endParaRPr lang="en-US" sz="1050" b="1" dirty="0"/>
          </a:p>
        </p:txBody>
      </p:sp>
      <p:sp>
        <p:nvSpPr>
          <p:cNvPr id="21" name="Left Arrow 20"/>
          <p:cNvSpPr/>
          <p:nvPr/>
        </p:nvSpPr>
        <p:spPr>
          <a:xfrm>
            <a:off x="4414904" y="6110074"/>
            <a:ext cx="1892103" cy="494714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1-800 Support Calls</a:t>
            </a:r>
            <a:endParaRPr lang="en-US" sz="105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54018" y="3868623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Revenues are unbalanced and do not fairly compensate Access Provider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4018" y="4696273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5D8899"/>
                </a:solidFill>
              </a:rPr>
              <a:t>Customer’s experience is dominated by Web Companies Brand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54018" y="5608327"/>
            <a:ext cx="24899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Yet, Access Provider sees revenue-less traffic and  receive all 1-800 support calls </a:t>
            </a:r>
          </a:p>
        </p:txBody>
      </p:sp>
      <p:grpSp>
        <p:nvGrpSpPr>
          <p:cNvPr id="5" name="Group 42"/>
          <p:cNvGrpSpPr/>
          <p:nvPr/>
        </p:nvGrpSpPr>
        <p:grpSpPr>
          <a:xfrm>
            <a:off x="3560688" y="1857350"/>
            <a:ext cx="1784741" cy="1443433"/>
            <a:chOff x="3377809" y="2391922"/>
            <a:chExt cx="1784741" cy="1443433"/>
          </a:xfrm>
        </p:grpSpPr>
        <p:pic>
          <p:nvPicPr>
            <p:cNvPr id="44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45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3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46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47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48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49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50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51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29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38183" y="2586446"/>
            <a:ext cx="1248172" cy="932082"/>
          </a:xfrm>
          <a:prstGeom prst="rect">
            <a:avLst/>
          </a:prstGeom>
          <a:noFill/>
        </p:spPr>
      </p:pic>
      <p:pic>
        <p:nvPicPr>
          <p:cNvPr id="30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8986" y="2769326"/>
            <a:ext cx="678588" cy="711052"/>
          </a:xfrm>
          <a:prstGeom prst="rect">
            <a:avLst/>
          </a:prstGeom>
          <a:noFill/>
        </p:spPr>
      </p:pic>
      <p:pic>
        <p:nvPicPr>
          <p:cNvPr id="31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4674" y="1854925"/>
            <a:ext cx="964101" cy="654785"/>
          </a:xfrm>
          <a:prstGeom prst="rect">
            <a:avLst/>
          </a:prstGeom>
          <a:noFill/>
        </p:spPr>
      </p:pic>
      <p:pic>
        <p:nvPicPr>
          <p:cNvPr id="34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96901" y="1750423"/>
            <a:ext cx="732855" cy="796033"/>
          </a:xfrm>
          <a:prstGeom prst="rect">
            <a:avLst/>
          </a:prstGeom>
          <a:noFill/>
        </p:spPr>
      </p:pic>
      <p:grpSp>
        <p:nvGrpSpPr>
          <p:cNvPr id="39" name="Group 15"/>
          <p:cNvGrpSpPr/>
          <p:nvPr/>
        </p:nvGrpSpPr>
        <p:grpSpPr>
          <a:xfrm>
            <a:off x="902342" y="1832981"/>
            <a:ext cx="1111348" cy="1257469"/>
            <a:chOff x="474883" y="1533379"/>
            <a:chExt cx="1390706" cy="1573556"/>
          </a:xfrm>
        </p:grpSpPr>
        <p:pic>
          <p:nvPicPr>
            <p:cNvPr id="40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14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15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42" name="Picture 41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43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52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18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53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pic>
        <p:nvPicPr>
          <p:cNvPr id="54" name="Picture 1" descr="C:\Users\Greg\Pictures\logo new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213463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97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Network: Wicked Simple View</a:t>
            </a:r>
            <a:endParaRPr lang="en-US" sz="3200" dirty="0"/>
          </a:p>
        </p:txBody>
      </p:sp>
      <p:grpSp>
        <p:nvGrpSpPr>
          <p:cNvPr id="3" name="Group 100"/>
          <p:cNvGrpSpPr/>
          <p:nvPr/>
        </p:nvGrpSpPr>
        <p:grpSpPr>
          <a:xfrm>
            <a:off x="5337749" y="1232238"/>
            <a:ext cx="2060835" cy="2134461"/>
            <a:chOff x="6011056" y="1373396"/>
            <a:chExt cx="2060835" cy="2134461"/>
          </a:xfrm>
        </p:grpSpPr>
        <p:grpSp>
          <p:nvGrpSpPr>
            <p:cNvPr id="11" name="Group 29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4" idx="3"/>
                <a:endCxn id="10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5" idx="2"/>
                <a:endCxn id="10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6" idx="2"/>
                <a:endCxn id="10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7" idx="2"/>
                <a:endCxn id="10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8" idx="2"/>
                <a:endCxn id="10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9" idx="2"/>
                <a:endCxn id="10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0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32" idx="3"/>
                <a:endCxn id="38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3" idx="2"/>
                <a:endCxn id="38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4" idx="2"/>
                <a:endCxn id="38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35" idx="2"/>
                <a:endCxn id="38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6" idx="2"/>
                <a:endCxn id="38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37" idx="2"/>
                <a:endCxn id="38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Oval 86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/>
            <p:cNvCxnSpPr>
              <a:stCxn id="87" idx="6"/>
              <a:endCxn id="10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7" idx="6"/>
              <a:endCxn id="38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01"/>
          <p:cNvGrpSpPr/>
          <p:nvPr/>
        </p:nvGrpSpPr>
        <p:grpSpPr>
          <a:xfrm flipH="1">
            <a:off x="1397832" y="1232238"/>
            <a:ext cx="2060835" cy="2134461"/>
            <a:chOff x="6011056" y="1373396"/>
            <a:chExt cx="2060835" cy="2134461"/>
          </a:xfrm>
        </p:grpSpPr>
        <p:grpSp>
          <p:nvGrpSpPr>
            <p:cNvPr id="16" name="Group 102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Straight Connector 127"/>
              <p:cNvCxnSpPr>
                <a:stCxn id="121" idx="3"/>
                <a:endCxn id="127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2" idx="2"/>
                <a:endCxn id="127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23" idx="2"/>
                <a:endCxn id="127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4" idx="2"/>
                <a:endCxn id="127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>
                <a:stCxn id="125" idx="2"/>
                <a:endCxn id="127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>
                <a:stCxn id="126" idx="2"/>
                <a:endCxn id="127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03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108" name="Oval 107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/>
              <p:cNvCxnSpPr>
                <a:stCxn id="108" idx="3"/>
                <a:endCxn id="114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9" idx="2"/>
                <a:endCxn id="114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0" idx="2"/>
                <a:endCxn id="114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11" idx="2"/>
                <a:endCxn id="114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12" idx="2"/>
                <a:endCxn id="114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13" idx="2"/>
                <a:endCxn id="114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Oval 104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5" idx="6"/>
              <a:endCxn id="127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5" idx="6"/>
              <a:endCxn id="114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33"/>
          <p:cNvGrpSpPr/>
          <p:nvPr/>
        </p:nvGrpSpPr>
        <p:grpSpPr>
          <a:xfrm>
            <a:off x="5337749" y="3603186"/>
            <a:ext cx="2060835" cy="2134461"/>
            <a:chOff x="6011056" y="1373396"/>
            <a:chExt cx="2060835" cy="2134461"/>
          </a:xfrm>
        </p:grpSpPr>
        <p:grpSp>
          <p:nvGrpSpPr>
            <p:cNvPr id="20" name="Group 134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" name="Straight Connector 159"/>
              <p:cNvCxnSpPr>
                <a:stCxn id="153" idx="3"/>
                <a:endCxn id="159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54" idx="2"/>
                <a:endCxn id="159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55" idx="2"/>
                <a:endCxn id="159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56" idx="2"/>
                <a:endCxn id="159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>
                <a:stCxn id="157" idx="2"/>
                <a:endCxn id="159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158" idx="2"/>
                <a:endCxn id="159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35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>
                <a:stCxn id="140" idx="3"/>
                <a:endCxn id="146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1" idx="2"/>
                <a:endCxn id="146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>
                <a:stCxn id="142" idx="2"/>
                <a:endCxn id="146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43" idx="2"/>
                <a:endCxn id="146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44" idx="2"/>
                <a:endCxn id="146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145" idx="2"/>
                <a:endCxn id="146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Oval 136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6"/>
              <a:endCxn id="159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7" idx="6"/>
              <a:endCxn id="146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165"/>
          <p:cNvGrpSpPr/>
          <p:nvPr/>
        </p:nvGrpSpPr>
        <p:grpSpPr>
          <a:xfrm flipH="1">
            <a:off x="1397832" y="3603186"/>
            <a:ext cx="2060835" cy="2134461"/>
            <a:chOff x="6011056" y="1373396"/>
            <a:chExt cx="2060835" cy="2134461"/>
          </a:xfrm>
        </p:grpSpPr>
        <p:grpSp>
          <p:nvGrpSpPr>
            <p:cNvPr id="25" name="Group 166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>
                <a:stCxn id="185" idx="3"/>
                <a:endCxn id="191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186" idx="2"/>
                <a:endCxn id="191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87" idx="2"/>
                <a:endCxn id="191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88" idx="2"/>
                <a:endCxn id="191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89" idx="2"/>
                <a:endCxn id="191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190" idx="2"/>
                <a:endCxn id="191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167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" name="Straight Connector 178"/>
              <p:cNvCxnSpPr>
                <a:stCxn id="172" idx="3"/>
                <a:endCxn id="178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173" idx="2"/>
                <a:endCxn id="178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174" idx="2"/>
                <a:endCxn id="178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175" idx="2"/>
                <a:endCxn id="178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176" idx="2"/>
                <a:endCxn id="178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>
                <a:stCxn id="177" idx="2"/>
                <a:endCxn id="178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Oval 168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>
              <a:stCxn id="169" idx="6"/>
              <a:endCxn id="191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6"/>
              <a:endCxn id="178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9" name="Straight Connector 198"/>
          <p:cNvCxnSpPr>
            <a:stCxn id="105" idx="2"/>
            <a:endCxn id="87" idx="2"/>
          </p:cNvCxnSpPr>
          <p:nvPr/>
        </p:nvCxnSpPr>
        <p:spPr>
          <a:xfrm>
            <a:off x="3458667" y="2234783"/>
            <a:ext cx="18790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169" idx="0"/>
            <a:endCxn id="105" idx="4"/>
          </p:cNvCxnSpPr>
          <p:nvPr/>
        </p:nvCxnSpPr>
        <p:spPr>
          <a:xfrm flipV="1">
            <a:off x="3301270" y="2392180"/>
            <a:ext cx="0" cy="20561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169" idx="2"/>
            <a:endCxn id="137" idx="2"/>
          </p:cNvCxnSpPr>
          <p:nvPr/>
        </p:nvCxnSpPr>
        <p:spPr>
          <a:xfrm>
            <a:off x="3458667" y="4605731"/>
            <a:ext cx="18790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37" idx="0"/>
            <a:endCxn id="87" idx="4"/>
          </p:cNvCxnSpPr>
          <p:nvPr/>
        </p:nvCxnSpPr>
        <p:spPr>
          <a:xfrm flipV="1">
            <a:off x="5495146" y="2392180"/>
            <a:ext cx="0" cy="20561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ular Callout 166"/>
          <p:cNvSpPr/>
          <p:nvPr/>
        </p:nvSpPr>
        <p:spPr>
          <a:xfrm>
            <a:off x="5542233" y="914402"/>
            <a:ext cx="1124262" cy="479684"/>
          </a:xfrm>
          <a:prstGeom prst="wedgeRoundRectCallout">
            <a:avLst>
              <a:gd name="adj1" fmla="val 93354"/>
              <a:gd name="adj2" fmla="val 27913"/>
              <a:gd name="adj3" fmla="val 16667"/>
            </a:avLst>
          </a:prstGeom>
          <a:solidFill>
            <a:srgbClr val="6CA0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Central Office</a:t>
            </a:r>
          </a:p>
          <a:p>
            <a:pPr algn="ctr"/>
            <a:r>
              <a:rPr lang="en-US" sz="1200" dirty="0" smtClean="0"/>
              <a:t>(Your town)</a:t>
            </a:r>
            <a:endParaRPr lang="en-US" sz="1200" dirty="0"/>
          </a:p>
        </p:txBody>
      </p:sp>
      <p:sp>
        <p:nvSpPr>
          <p:cNvPr id="168" name="Rounded Rectangular Callout 167"/>
          <p:cNvSpPr/>
          <p:nvPr/>
        </p:nvSpPr>
        <p:spPr>
          <a:xfrm>
            <a:off x="1741358" y="914400"/>
            <a:ext cx="1379095" cy="452203"/>
          </a:xfrm>
          <a:prstGeom prst="wedgeRoundRectCallout">
            <a:avLst>
              <a:gd name="adj1" fmla="val 57478"/>
              <a:gd name="adj2" fmla="val 207174"/>
              <a:gd name="adj3" fmla="val 16667"/>
            </a:avLst>
          </a:prstGeom>
          <a:solidFill>
            <a:srgbClr val="6CA0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Core Switching Center, </a:t>
            </a:r>
            <a:endParaRPr lang="en-US" sz="1200" dirty="0"/>
          </a:p>
        </p:txBody>
      </p:sp>
      <p:sp>
        <p:nvSpPr>
          <p:cNvPr id="205" name="Rounded Rectangular Callout 204"/>
          <p:cNvSpPr/>
          <p:nvPr/>
        </p:nvSpPr>
        <p:spPr>
          <a:xfrm>
            <a:off x="3527686" y="934388"/>
            <a:ext cx="1379095" cy="459698"/>
          </a:xfrm>
          <a:prstGeom prst="wedgeRoundRectCallout">
            <a:avLst>
              <a:gd name="adj1" fmla="val 159479"/>
              <a:gd name="adj2" fmla="val 119936"/>
              <a:gd name="adj3" fmla="val 16667"/>
            </a:avLst>
          </a:prstGeom>
          <a:solidFill>
            <a:srgbClr val="6CA0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Metro Switching Center, (Your City) </a:t>
            </a:r>
            <a:endParaRPr lang="en-US" sz="1200" dirty="0"/>
          </a:p>
        </p:txBody>
      </p:sp>
      <p:sp>
        <p:nvSpPr>
          <p:cNvPr id="207" name="Flowchart: Magnetic Disk 206"/>
          <p:cNvSpPr/>
          <p:nvPr/>
        </p:nvSpPr>
        <p:spPr>
          <a:xfrm>
            <a:off x="3597639" y="2458387"/>
            <a:ext cx="569627" cy="404734"/>
          </a:xfrm>
          <a:prstGeom prst="flowChartMagneticDisk">
            <a:avLst/>
          </a:prstGeom>
          <a:solidFill>
            <a:srgbClr val="6CA085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cxnSp>
        <p:nvCxnSpPr>
          <p:cNvPr id="210" name="Straight Connector 209"/>
          <p:cNvCxnSpPr>
            <a:stCxn id="207" idx="2"/>
            <a:endCxn id="105" idx="3"/>
          </p:cNvCxnSpPr>
          <p:nvPr/>
        </p:nvCxnSpPr>
        <p:spPr>
          <a:xfrm flipH="1" flipV="1">
            <a:off x="3412566" y="2346080"/>
            <a:ext cx="185073" cy="3146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val Callout 210"/>
          <p:cNvSpPr/>
          <p:nvPr/>
        </p:nvSpPr>
        <p:spPr>
          <a:xfrm>
            <a:off x="7994469" y="1476103"/>
            <a:ext cx="1149531" cy="446280"/>
          </a:xfrm>
          <a:prstGeom prst="wedgeEllipseCallout">
            <a:avLst>
              <a:gd name="adj1" fmla="val 7237"/>
              <a:gd name="adj2" fmla="val 118915"/>
            </a:avLst>
          </a:prstGeom>
          <a:solidFill>
            <a:srgbClr val="3D60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You are here</a:t>
            </a:r>
            <a:endParaRPr lang="en-US" sz="1200" b="1" dirty="0"/>
          </a:p>
        </p:txBody>
      </p:sp>
      <p:sp>
        <p:nvSpPr>
          <p:cNvPr id="213" name="Rounded Rectangular Callout 212"/>
          <p:cNvSpPr/>
          <p:nvPr/>
        </p:nvSpPr>
        <p:spPr>
          <a:xfrm>
            <a:off x="7527562" y="884419"/>
            <a:ext cx="1124262" cy="377253"/>
          </a:xfrm>
          <a:prstGeom prst="wedgeRoundRectCallout">
            <a:avLst>
              <a:gd name="adj1" fmla="val -15342"/>
              <a:gd name="adj2" fmla="val 129710"/>
              <a:gd name="adj3" fmla="val 16667"/>
            </a:avLst>
          </a:prstGeom>
          <a:solidFill>
            <a:srgbClr val="6CA08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Access </a:t>
            </a:r>
            <a:endParaRPr lang="en-US" sz="1200" dirty="0"/>
          </a:p>
        </p:txBody>
      </p:sp>
      <p:pic>
        <p:nvPicPr>
          <p:cNvPr id="166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654" y="2325189"/>
            <a:ext cx="678588" cy="711052"/>
          </a:xfrm>
          <a:prstGeom prst="rect">
            <a:avLst/>
          </a:prstGeom>
          <a:noFill/>
        </p:spPr>
      </p:pic>
      <p:grpSp>
        <p:nvGrpSpPr>
          <p:cNvPr id="201" name="Group 15"/>
          <p:cNvGrpSpPr/>
          <p:nvPr/>
        </p:nvGrpSpPr>
        <p:grpSpPr>
          <a:xfrm>
            <a:off x="3671668" y="2899953"/>
            <a:ext cx="1057086" cy="1196073"/>
            <a:chOff x="474883" y="1533379"/>
            <a:chExt cx="1390706" cy="1573556"/>
          </a:xfrm>
        </p:grpSpPr>
        <p:pic>
          <p:nvPicPr>
            <p:cNvPr id="204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3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Picture 208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4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214" name="Picture 213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215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216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7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217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pic>
        <p:nvPicPr>
          <p:cNvPr id="218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954" y="3075540"/>
            <a:ext cx="1013040" cy="756495"/>
          </a:xfrm>
          <a:prstGeom prst="rect">
            <a:avLst/>
          </a:prstGeom>
          <a:noFill/>
        </p:spPr>
      </p:pic>
      <p:pic>
        <p:nvPicPr>
          <p:cNvPr id="219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5096" y="3994739"/>
            <a:ext cx="679269" cy="461337"/>
          </a:xfrm>
          <a:prstGeom prst="rect">
            <a:avLst/>
          </a:prstGeom>
          <a:noFill/>
        </p:spPr>
      </p:pic>
      <p:pic>
        <p:nvPicPr>
          <p:cNvPr id="220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8603" y="4741817"/>
            <a:ext cx="732855" cy="796033"/>
          </a:xfrm>
          <a:prstGeom prst="rect">
            <a:avLst/>
          </a:prstGeom>
          <a:noFill/>
        </p:spPr>
      </p:pic>
      <p:pic>
        <p:nvPicPr>
          <p:cNvPr id="221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78" y="2190205"/>
            <a:ext cx="678588" cy="711052"/>
          </a:xfrm>
          <a:prstGeom prst="rect">
            <a:avLst/>
          </a:prstGeom>
          <a:noFill/>
        </p:spPr>
      </p:pic>
      <p:pic>
        <p:nvPicPr>
          <p:cNvPr id="222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452" y="2940556"/>
            <a:ext cx="1013040" cy="756495"/>
          </a:xfrm>
          <a:prstGeom prst="rect">
            <a:avLst/>
          </a:prstGeom>
          <a:noFill/>
        </p:spPr>
      </p:pic>
      <p:pic>
        <p:nvPicPr>
          <p:cNvPr id="223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8" y="3859755"/>
            <a:ext cx="679269" cy="461337"/>
          </a:xfrm>
          <a:prstGeom prst="rect">
            <a:avLst/>
          </a:prstGeom>
          <a:noFill/>
        </p:spPr>
      </p:pic>
      <p:pic>
        <p:nvPicPr>
          <p:cNvPr id="224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7545" y="4606833"/>
            <a:ext cx="732855" cy="796033"/>
          </a:xfrm>
          <a:prstGeom prst="rect">
            <a:avLst/>
          </a:prstGeom>
          <a:noFill/>
        </p:spPr>
      </p:pic>
      <p:grpSp>
        <p:nvGrpSpPr>
          <p:cNvPr id="225" name="Group 42"/>
          <p:cNvGrpSpPr/>
          <p:nvPr/>
        </p:nvGrpSpPr>
        <p:grpSpPr>
          <a:xfrm>
            <a:off x="5904411" y="2884685"/>
            <a:ext cx="1322069" cy="1069241"/>
            <a:chOff x="3377809" y="2391922"/>
            <a:chExt cx="1784741" cy="1443433"/>
          </a:xfrm>
        </p:grpSpPr>
        <p:pic>
          <p:nvPicPr>
            <p:cNvPr id="226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227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13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228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229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230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231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232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233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234" name="Picture 1" descr="C:\Users\Greg\Pictures\logo new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235" name="TextBox 234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205" grpId="0" animBg="1"/>
      <p:bldP spid="207" grpId="0" animBg="1"/>
      <p:bldP spid="2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Over-the-Top Limitations</a:t>
            </a:r>
            <a:endParaRPr lang="en-US" dirty="0"/>
          </a:p>
        </p:txBody>
      </p:sp>
      <p:grpSp>
        <p:nvGrpSpPr>
          <p:cNvPr id="4" name="Group 100"/>
          <p:cNvGrpSpPr/>
          <p:nvPr/>
        </p:nvGrpSpPr>
        <p:grpSpPr>
          <a:xfrm>
            <a:off x="5337749" y="1232238"/>
            <a:ext cx="2060835" cy="2134461"/>
            <a:chOff x="6011056" y="1373396"/>
            <a:chExt cx="2060835" cy="2134461"/>
          </a:xfrm>
        </p:grpSpPr>
        <p:grpSp>
          <p:nvGrpSpPr>
            <p:cNvPr id="5" name="Group 29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23" name="Oval 3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4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5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6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7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8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9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8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endCxn id="28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4" idx="2"/>
                <a:endCxn id="28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2"/>
                <a:endCxn id="28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6" idx="2"/>
                <a:endCxn id="28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7" idx="2"/>
                <a:endCxn id="28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0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>
                <a:stCxn id="10" idx="3"/>
                <a:endCxn id="16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2"/>
                <a:endCxn id="16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2" idx="2"/>
                <a:endCxn id="16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2"/>
                <a:endCxn id="16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4" idx="2"/>
                <a:endCxn id="16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2"/>
                <a:endCxn id="16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6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6"/>
              <a:endCxn id="28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" idx="6"/>
              <a:endCxn id="16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101"/>
          <p:cNvGrpSpPr/>
          <p:nvPr/>
        </p:nvGrpSpPr>
        <p:grpSpPr>
          <a:xfrm flipH="1">
            <a:off x="1397832" y="1232238"/>
            <a:ext cx="2060835" cy="2134461"/>
            <a:chOff x="6011056" y="1373396"/>
            <a:chExt cx="2060835" cy="2134461"/>
          </a:xfrm>
        </p:grpSpPr>
        <p:grpSp>
          <p:nvGrpSpPr>
            <p:cNvPr id="37" name="Group 102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61"/>
              <p:cNvCxnSpPr>
                <a:stCxn id="55" idx="3"/>
                <a:endCxn id="61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6" idx="2"/>
                <a:endCxn id="61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7" idx="2"/>
                <a:endCxn id="61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58" idx="2"/>
                <a:endCxn id="61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2"/>
                <a:endCxn id="61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0" idx="2"/>
                <a:endCxn id="61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103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stCxn id="42" idx="3"/>
                <a:endCxn id="48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3" idx="2"/>
                <a:endCxn id="48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44" idx="2"/>
                <a:endCxn id="48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5" idx="2"/>
                <a:endCxn id="48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46" idx="2"/>
                <a:endCxn id="48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7" idx="2"/>
                <a:endCxn id="48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6"/>
              <a:endCxn id="61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6"/>
              <a:endCxn id="48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33"/>
          <p:cNvGrpSpPr/>
          <p:nvPr/>
        </p:nvGrpSpPr>
        <p:grpSpPr>
          <a:xfrm>
            <a:off x="5337749" y="3603186"/>
            <a:ext cx="2060835" cy="2134461"/>
            <a:chOff x="6011056" y="1373396"/>
            <a:chExt cx="2060835" cy="2134461"/>
          </a:xfrm>
        </p:grpSpPr>
        <p:grpSp>
          <p:nvGrpSpPr>
            <p:cNvPr id="69" name="Group 134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>
                <a:stCxn id="87" idx="3"/>
                <a:endCxn id="93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8" idx="2"/>
                <a:endCxn id="93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89" idx="2"/>
                <a:endCxn id="93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0" idx="2"/>
                <a:endCxn id="93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91" idx="2"/>
                <a:endCxn id="93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2" idx="2"/>
                <a:endCxn id="93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135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stCxn id="74" idx="3"/>
                <a:endCxn id="80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75" idx="2"/>
                <a:endCxn id="80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6" idx="2"/>
                <a:endCxn id="80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77" idx="2"/>
                <a:endCxn id="80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78" idx="2"/>
                <a:endCxn id="80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9" idx="2"/>
                <a:endCxn id="80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Oval 70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>
              <a:stCxn id="71" idx="6"/>
              <a:endCxn id="93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71" idx="6"/>
              <a:endCxn id="80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65"/>
          <p:cNvGrpSpPr/>
          <p:nvPr/>
        </p:nvGrpSpPr>
        <p:grpSpPr>
          <a:xfrm flipH="1">
            <a:off x="1397832" y="3603186"/>
            <a:ext cx="2060835" cy="2134461"/>
            <a:chOff x="6011056" y="1373396"/>
            <a:chExt cx="2060835" cy="2134461"/>
          </a:xfrm>
        </p:grpSpPr>
        <p:grpSp>
          <p:nvGrpSpPr>
            <p:cNvPr id="101" name="Group 166"/>
            <p:cNvGrpSpPr/>
            <p:nvPr/>
          </p:nvGrpSpPr>
          <p:grpSpPr>
            <a:xfrm>
              <a:off x="7309891" y="1373396"/>
              <a:ext cx="762000" cy="947740"/>
              <a:chOff x="3333750" y="1538288"/>
              <a:chExt cx="762000" cy="947740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6" name="Straight Connector 125"/>
              <p:cNvCxnSpPr>
                <a:stCxn id="119" idx="3"/>
                <a:endCxn id="125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>
                <a:stCxn id="120" idx="2"/>
                <a:endCxn id="125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1" idx="2"/>
                <a:endCxn id="125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>
                <a:stCxn id="122" idx="2"/>
                <a:endCxn id="125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>
                <a:stCxn id="123" idx="2"/>
                <a:endCxn id="125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4" idx="2"/>
                <a:endCxn id="125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67"/>
            <p:cNvGrpSpPr/>
            <p:nvPr/>
          </p:nvGrpSpPr>
          <p:grpSpPr>
            <a:xfrm>
              <a:off x="7309891" y="2560117"/>
              <a:ext cx="762000" cy="947740"/>
              <a:chOff x="3333750" y="1538288"/>
              <a:chExt cx="762000" cy="94774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3981450" y="153828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981450" y="1704976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3981450" y="1871664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981450" y="2038352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981450" y="2205040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981450" y="2371728"/>
                <a:ext cx="114300" cy="1143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333750" y="1933578"/>
                <a:ext cx="180972" cy="1809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06" idx="3"/>
                <a:endCxn id="112" idx="6"/>
              </p:cNvCxnSpPr>
              <p:nvPr/>
            </p:nvCxnSpPr>
            <p:spPr>
              <a:xfrm flipH="1">
                <a:off x="3514722" y="1635849"/>
                <a:ext cx="483467" cy="3882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2"/>
                <a:endCxn id="112" idx="6"/>
              </p:cNvCxnSpPr>
              <p:nvPr/>
            </p:nvCxnSpPr>
            <p:spPr>
              <a:xfrm flipH="1">
                <a:off x="3514722" y="1762126"/>
                <a:ext cx="466728" cy="261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8" idx="2"/>
                <a:endCxn id="112" idx="6"/>
              </p:cNvCxnSpPr>
              <p:nvPr/>
            </p:nvCxnSpPr>
            <p:spPr>
              <a:xfrm flipH="1">
                <a:off x="3514722" y="1928814"/>
                <a:ext cx="466728" cy="95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9" idx="2"/>
                <a:endCxn id="112" idx="6"/>
              </p:cNvCxnSpPr>
              <p:nvPr/>
            </p:nvCxnSpPr>
            <p:spPr>
              <a:xfrm flipH="1" flipV="1">
                <a:off x="3514722" y="2024064"/>
                <a:ext cx="466728" cy="714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0" idx="2"/>
                <a:endCxn id="112" idx="6"/>
              </p:cNvCxnSpPr>
              <p:nvPr/>
            </p:nvCxnSpPr>
            <p:spPr>
              <a:xfrm flipH="1" flipV="1">
                <a:off x="3514722" y="2024064"/>
                <a:ext cx="466728" cy="23812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11" idx="2"/>
                <a:endCxn id="112" idx="6"/>
              </p:cNvCxnSpPr>
              <p:nvPr/>
            </p:nvCxnSpPr>
            <p:spPr>
              <a:xfrm flipH="1" flipV="1">
                <a:off x="3514722" y="2024064"/>
                <a:ext cx="466728" cy="4048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Oval 102"/>
            <p:cNvSpPr/>
            <p:nvPr/>
          </p:nvSpPr>
          <p:spPr>
            <a:xfrm>
              <a:off x="6011056" y="2218544"/>
              <a:ext cx="314794" cy="314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>
              <a:stCxn id="103" idx="6"/>
              <a:endCxn id="125" idx="2"/>
            </p:cNvCxnSpPr>
            <p:nvPr/>
          </p:nvCxnSpPr>
          <p:spPr>
            <a:xfrm flipV="1">
              <a:off x="6325850" y="1859172"/>
              <a:ext cx="984041" cy="51676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3" idx="6"/>
              <a:endCxn id="112" idx="2"/>
            </p:cNvCxnSpPr>
            <p:nvPr/>
          </p:nvCxnSpPr>
          <p:spPr>
            <a:xfrm>
              <a:off x="6325850" y="2375941"/>
              <a:ext cx="984041" cy="6699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2" name="Straight Connector 131"/>
          <p:cNvCxnSpPr>
            <a:stCxn id="39" idx="2"/>
            <a:endCxn id="7" idx="2"/>
          </p:cNvCxnSpPr>
          <p:nvPr/>
        </p:nvCxnSpPr>
        <p:spPr>
          <a:xfrm>
            <a:off x="3458667" y="2234783"/>
            <a:ext cx="18790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3" idx="0"/>
            <a:endCxn id="39" idx="4"/>
          </p:cNvCxnSpPr>
          <p:nvPr/>
        </p:nvCxnSpPr>
        <p:spPr>
          <a:xfrm flipV="1">
            <a:off x="3301270" y="2392180"/>
            <a:ext cx="0" cy="20561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03" idx="2"/>
            <a:endCxn id="71" idx="2"/>
          </p:cNvCxnSpPr>
          <p:nvPr/>
        </p:nvCxnSpPr>
        <p:spPr>
          <a:xfrm>
            <a:off x="3458667" y="4605731"/>
            <a:ext cx="18790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71" idx="0"/>
            <a:endCxn id="7" idx="4"/>
          </p:cNvCxnSpPr>
          <p:nvPr/>
        </p:nvCxnSpPr>
        <p:spPr>
          <a:xfrm flipV="1">
            <a:off x="5495146" y="2392180"/>
            <a:ext cx="0" cy="205615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ular Callout 136"/>
          <p:cNvSpPr/>
          <p:nvPr/>
        </p:nvSpPr>
        <p:spPr>
          <a:xfrm>
            <a:off x="4927480" y="5948596"/>
            <a:ext cx="2805731" cy="452203"/>
          </a:xfrm>
          <a:prstGeom prst="wedgeRoundRectCallout">
            <a:avLst>
              <a:gd name="adj1" fmla="val 9170"/>
              <a:gd name="adj2" fmla="val -49922"/>
              <a:gd name="adj3" fmla="val 16667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Last “50 Miles” is Best Effort ONLY</a:t>
            </a:r>
            <a:endParaRPr lang="en-US" sz="1400" dirty="0"/>
          </a:p>
        </p:txBody>
      </p:sp>
      <p:sp>
        <p:nvSpPr>
          <p:cNvPr id="139" name="Flowchart: Magnetic Disk 138"/>
          <p:cNvSpPr/>
          <p:nvPr/>
        </p:nvSpPr>
        <p:spPr>
          <a:xfrm>
            <a:off x="3597639" y="2458387"/>
            <a:ext cx="569627" cy="404734"/>
          </a:xfrm>
          <a:prstGeom prst="flowChartMagneticDisk">
            <a:avLst/>
          </a:prstGeom>
          <a:solidFill>
            <a:srgbClr val="6CA085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</a:t>
            </a:r>
            <a:endParaRPr lang="en-US" dirty="0"/>
          </a:p>
        </p:txBody>
      </p:sp>
      <p:cxnSp>
        <p:nvCxnSpPr>
          <p:cNvPr id="140" name="Straight Connector 139"/>
          <p:cNvCxnSpPr>
            <a:stCxn id="139" idx="2"/>
            <a:endCxn id="39" idx="3"/>
          </p:cNvCxnSpPr>
          <p:nvPr/>
        </p:nvCxnSpPr>
        <p:spPr>
          <a:xfrm flipH="1" flipV="1">
            <a:off x="3412566" y="2346080"/>
            <a:ext cx="185073" cy="3146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5"/>
          <p:cNvGrpSpPr/>
          <p:nvPr/>
        </p:nvGrpSpPr>
        <p:grpSpPr>
          <a:xfrm>
            <a:off x="3201405" y="2808514"/>
            <a:ext cx="757151" cy="856702"/>
            <a:chOff x="474883" y="1533379"/>
            <a:chExt cx="1390706" cy="1573556"/>
          </a:xfrm>
        </p:grpSpPr>
        <p:pic>
          <p:nvPicPr>
            <p:cNvPr id="145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2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Picture 145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3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147" name="Picture 146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148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149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6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150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151" name="Flowchart: Magnetic Disk 150"/>
          <p:cNvSpPr/>
          <p:nvPr/>
        </p:nvSpPr>
        <p:spPr>
          <a:xfrm>
            <a:off x="4782005" y="2323404"/>
            <a:ext cx="569627" cy="404734"/>
          </a:xfrm>
          <a:prstGeom prst="flowChartMagneticDisk">
            <a:avLst/>
          </a:prstGeom>
          <a:solidFill>
            <a:srgbClr val="90B0BE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CDN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Cache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2" name="Flowchart: Magnetic Disk 151"/>
          <p:cNvSpPr/>
          <p:nvPr/>
        </p:nvSpPr>
        <p:spPr>
          <a:xfrm>
            <a:off x="4842965" y="4004159"/>
            <a:ext cx="569627" cy="404734"/>
          </a:xfrm>
          <a:prstGeom prst="flowChartMagneticDisk">
            <a:avLst/>
          </a:prstGeom>
          <a:solidFill>
            <a:srgbClr val="90B0BE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CDN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Cache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3" name="Flowchart: Magnetic Disk 152"/>
          <p:cNvSpPr/>
          <p:nvPr/>
        </p:nvSpPr>
        <p:spPr>
          <a:xfrm>
            <a:off x="3362507" y="4052056"/>
            <a:ext cx="569627" cy="404734"/>
          </a:xfrm>
          <a:prstGeom prst="flowChartMagneticDisk">
            <a:avLst/>
          </a:prstGeom>
          <a:solidFill>
            <a:srgbClr val="90B0BE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CDN</a:t>
            </a:r>
          </a:p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Cache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54" name="Cloud 153"/>
          <p:cNvSpPr/>
          <p:nvPr/>
        </p:nvSpPr>
        <p:spPr>
          <a:xfrm>
            <a:off x="3644537" y="2899956"/>
            <a:ext cx="1645920" cy="1058092"/>
          </a:xfrm>
          <a:prstGeom prst="cloud">
            <a:avLst/>
          </a:prstGeom>
          <a:solidFill>
            <a:srgbClr val="90B0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CDN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(e.g., </a:t>
            </a:r>
            <a:r>
              <a:rPr lang="en-US" sz="1200" dirty="0" err="1" smtClean="0">
                <a:solidFill>
                  <a:schemeClr val="tx1"/>
                </a:solidFill>
              </a:rPr>
              <a:t>Akamai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5" name="Flowchart: Magnetic Disk 154"/>
          <p:cNvSpPr/>
          <p:nvPr/>
        </p:nvSpPr>
        <p:spPr>
          <a:xfrm>
            <a:off x="5186954" y="2573383"/>
            <a:ext cx="162649" cy="115566"/>
          </a:xfrm>
          <a:prstGeom prst="flowChartMagneticDisk">
            <a:avLst/>
          </a:prstGeom>
          <a:solidFill>
            <a:srgbClr val="6CA085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4715692" y="3813229"/>
            <a:ext cx="182879" cy="223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endCxn id="153" idx="1"/>
          </p:cNvCxnSpPr>
          <p:nvPr/>
        </p:nvCxnSpPr>
        <p:spPr>
          <a:xfrm flipH="1">
            <a:off x="3647321" y="3801291"/>
            <a:ext cx="271536" cy="250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151" idx="3"/>
          </p:cNvCxnSpPr>
          <p:nvPr/>
        </p:nvCxnSpPr>
        <p:spPr>
          <a:xfrm flipV="1">
            <a:off x="4976949" y="2728138"/>
            <a:ext cx="89870" cy="211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39" idx="4"/>
          </p:cNvCxnSpPr>
          <p:nvPr/>
        </p:nvCxnSpPr>
        <p:spPr>
          <a:xfrm>
            <a:off x="4167266" y="2660754"/>
            <a:ext cx="104288" cy="25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Flowchart: Magnetic Disk 167"/>
          <p:cNvSpPr/>
          <p:nvPr/>
        </p:nvSpPr>
        <p:spPr>
          <a:xfrm>
            <a:off x="5274040" y="4214949"/>
            <a:ext cx="162649" cy="115566"/>
          </a:xfrm>
          <a:prstGeom prst="flowChartMagneticDisk">
            <a:avLst/>
          </a:prstGeom>
          <a:solidFill>
            <a:srgbClr val="6CA085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Flowchart: Magnetic Disk 168"/>
          <p:cNvSpPr/>
          <p:nvPr/>
        </p:nvSpPr>
        <p:spPr>
          <a:xfrm>
            <a:off x="3362508" y="4145280"/>
            <a:ext cx="162649" cy="115566"/>
          </a:xfrm>
          <a:prstGeom prst="flowChartMagneticDisk">
            <a:avLst/>
          </a:prstGeom>
          <a:solidFill>
            <a:srgbClr val="6CA085"/>
          </a:solidFill>
          <a:ln w="3175"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Right Brace 169"/>
          <p:cNvSpPr/>
          <p:nvPr/>
        </p:nvSpPr>
        <p:spPr>
          <a:xfrm rot="5400000">
            <a:off x="6152606" y="4741818"/>
            <a:ext cx="424541" cy="1887583"/>
          </a:xfrm>
          <a:prstGeom prst="rightBrace">
            <a:avLst>
              <a:gd name="adj1" fmla="val 8333"/>
              <a:gd name="adj2" fmla="val 5138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1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678" y="2190205"/>
            <a:ext cx="678588" cy="711052"/>
          </a:xfrm>
          <a:prstGeom prst="rect">
            <a:avLst/>
          </a:prstGeom>
          <a:noFill/>
        </p:spPr>
      </p:pic>
      <p:pic>
        <p:nvPicPr>
          <p:cNvPr id="172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452" y="2940556"/>
            <a:ext cx="1013040" cy="756495"/>
          </a:xfrm>
          <a:prstGeom prst="rect">
            <a:avLst/>
          </a:prstGeom>
          <a:noFill/>
        </p:spPr>
      </p:pic>
      <p:pic>
        <p:nvPicPr>
          <p:cNvPr id="173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8" y="3859755"/>
            <a:ext cx="679269" cy="461337"/>
          </a:xfrm>
          <a:prstGeom prst="rect">
            <a:avLst/>
          </a:prstGeom>
          <a:noFill/>
        </p:spPr>
      </p:pic>
      <p:pic>
        <p:nvPicPr>
          <p:cNvPr id="174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7545" y="4606833"/>
            <a:ext cx="732855" cy="796033"/>
          </a:xfrm>
          <a:prstGeom prst="rect">
            <a:avLst/>
          </a:prstGeom>
          <a:noFill/>
        </p:spPr>
      </p:pic>
      <p:pic>
        <p:nvPicPr>
          <p:cNvPr id="175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52654" y="2325189"/>
            <a:ext cx="678588" cy="711052"/>
          </a:xfrm>
          <a:prstGeom prst="rect">
            <a:avLst/>
          </a:prstGeom>
          <a:noFill/>
        </p:spPr>
      </p:pic>
      <p:pic>
        <p:nvPicPr>
          <p:cNvPr id="176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1954" y="3075540"/>
            <a:ext cx="1013040" cy="756495"/>
          </a:xfrm>
          <a:prstGeom prst="rect">
            <a:avLst/>
          </a:prstGeom>
          <a:noFill/>
        </p:spPr>
      </p:pic>
      <p:pic>
        <p:nvPicPr>
          <p:cNvPr id="177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5096" y="3994739"/>
            <a:ext cx="679269" cy="461337"/>
          </a:xfrm>
          <a:prstGeom prst="rect">
            <a:avLst/>
          </a:prstGeom>
          <a:noFill/>
        </p:spPr>
      </p:pic>
      <p:pic>
        <p:nvPicPr>
          <p:cNvPr id="178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58603" y="4741817"/>
            <a:ext cx="732855" cy="796033"/>
          </a:xfrm>
          <a:prstGeom prst="rect">
            <a:avLst/>
          </a:prstGeom>
          <a:noFill/>
        </p:spPr>
      </p:pic>
      <p:pic>
        <p:nvPicPr>
          <p:cNvPr id="179" name="Picture 1" descr="C:\Users\Greg\Pictures\logo n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180" name="TextBox 179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9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68" grpId="0" animBg="1"/>
      <p:bldP spid="169" grpId="0" animBg="1"/>
      <p:bldP spid="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6422" y="2654663"/>
            <a:ext cx="1146628" cy="1146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Core</a:t>
            </a:r>
          </a:p>
          <a:p>
            <a:pPr algn="ctr"/>
            <a:r>
              <a:rPr lang="en-US" dirty="0" smtClean="0"/>
              <a:t>Net Co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50703" y="2654663"/>
            <a:ext cx="1146628" cy="1146628"/>
          </a:xfrm>
          <a:prstGeom prst="rect">
            <a:avLst/>
          </a:prstGeom>
          <a:solidFill>
            <a:srgbClr val="80C6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Metro</a:t>
            </a:r>
          </a:p>
          <a:p>
            <a:pPr algn="ctr"/>
            <a:r>
              <a:rPr lang="en-US" dirty="0" smtClean="0"/>
              <a:t>Net Co</a:t>
            </a:r>
          </a:p>
          <a:p>
            <a:pPr algn="ctr"/>
            <a:r>
              <a:rPr lang="en-US" sz="1200" dirty="0" smtClean="0"/>
              <a:t>(Middle Mile)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5335451" y="2654663"/>
            <a:ext cx="1146628" cy="1146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</a:t>
            </a:r>
          </a:p>
          <a:p>
            <a:pPr algn="ctr"/>
            <a:r>
              <a:rPr lang="en-US" dirty="0" smtClean="0"/>
              <a:t>Net Co</a:t>
            </a:r>
          </a:p>
        </p:txBody>
      </p:sp>
      <p:cxnSp>
        <p:nvCxnSpPr>
          <p:cNvPr id="11" name="Curved Connector 10"/>
          <p:cNvCxnSpPr>
            <a:stCxn id="14" idx="3"/>
          </p:cNvCxnSpPr>
          <p:nvPr/>
        </p:nvCxnSpPr>
        <p:spPr>
          <a:xfrm>
            <a:off x="6482079" y="3227977"/>
            <a:ext cx="1014551" cy="3933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4" idx="3"/>
          </p:cNvCxnSpPr>
          <p:nvPr/>
        </p:nvCxnSpPr>
        <p:spPr>
          <a:xfrm flipV="1">
            <a:off x="6482079" y="2768958"/>
            <a:ext cx="910394" cy="45901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4" idx="1"/>
          </p:cNvCxnSpPr>
          <p:nvPr/>
        </p:nvCxnSpPr>
        <p:spPr>
          <a:xfrm rot="10800000" flipV="1">
            <a:off x="1933304" y="3227977"/>
            <a:ext cx="833119" cy="11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5"/>
          <p:cNvGrpSpPr/>
          <p:nvPr/>
        </p:nvGrpSpPr>
        <p:grpSpPr>
          <a:xfrm>
            <a:off x="549646" y="2564499"/>
            <a:ext cx="1111348" cy="1257469"/>
            <a:chOff x="474883" y="1533379"/>
            <a:chExt cx="1390706" cy="1573556"/>
          </a:xfrm>
        </p:grpSpPr>
        <p:pic>
          <p:nvPicPr>
            <p:cNvPr id="19" name="Picture 2" descr="http://www.wired.com/wp-content/uploads/2015/09/google-logo-1200x630.jpg"/>
            <p:cNvPicPr>
              <a:picLocks noChangeAspect="1" noChangeArrowheads="1"/>
            </p:cNvPicPr>
            <p:nvPr/>
          </p:nvPicPr>
          <p:blipFill>
            <a:blip r:embed="rId2" cstate="print"/>
            <a:srcRect l="27965" r="26432"/>
            <a:stretch>
              <a:fillRect/>
            </a:stretch>
          </p:blipFill>
          <p:spPr bwMode="auto">
            <a:xfrm>
              <a:off x="1350499" y="1670424"/>
              <a:ext cx="515090" cy="5944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19" descr="http://logok.org/wp-content/uploads/2014/04/Apple-Logo-black.png"/>
            <p:cNvPicPr>
              <a:picLocks noChangeAspect="1" noChangeArrowheads="1"/>
            </p:cNvPicPr>
            <p:nvPr/>
          </p:nvPicPr>
          <p:blipFill>
            <a:blip r:embed="rId3" cstate="print"/>
            <a:srcRect l="29498" t="16667" r="22491" b="15530"/>
            <a:stretch>
              <a:fillRect/>
            </a:stretch>
          </p:blipFill>
          <p:spPr bwMode="auto">
            <a:xfrm>
              <a:off x="759655" y="1533379"/>
              <a:ext cx="530571" cy="561574"/>
            </a:xfrm>
            <a:prstGeom prst="rect">
              <a:avLst/>
            </a:prstGeom>
            <a:noFill/>
          </p:spPr>
        </p:pic>
        <p:pic>
          <p:nvPicPr>
            <p:cNvPr id="21" name="Picture 20" descr="http://cdn.thepointsguy.com/wp-content/uploads/2014/08/amazon-logo-black-square.png?c2258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9994" y="2338319"/>
              <a:ext cx="472509" cy="472179"/>
            </a:xfrm>
            <a:prstGeom prst="rect">
              <a:avLst/>
            </a:prstGeom>
            <a:noFill/>
          </p:spPr>
        </p:pic>
        <p:pic>
          <p:nvPicPr>
            <p:cNvPr id="22" name="Picture 2" descr="http://tom.waddington.me/images/new_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7070" y="2377440"/>
              <a:ext cx="379827" cy="379827"/>
            </a:xfrm>
            <a:prstGeom prst="rect">
              <a:avLst/>
            </a:prstGeom>
            <a:noFill/>
          </p:spPr>
        </p:pic>
        <p:pic>
          <p:nvPicPr>
            <p:cNvPr id="23" name="Picture 6" descr="https://cdn2.iconfinder.com/data/icons/metro-uinvert-dock/256/Netflix.png"/>
            <p:cNvPicPr>
              <a:picLocks noChangeAspect="1" noChangeArrowheads="1"/>
            </p:cNvPicPr>
            <p:nvPr/>
          </p:nvPicPr>
          <p:blipFill>
            <a:blip r:embed="rId6" cstate="print"/>
            <a:srcRect t="33219" b="36426"/>
            <a:stretch>
              <a:fillRect/>
            </a:stretch>
          </p:blipFill>
          <p:spPr bwMode="auto">
            <a:xfrm>
              <a:off x="844893" y="2897944"/>
              <a:ext cx="688486" cy="208991"/>
            </a:xfrm>
            <a:prstGeom prst="rect">
              <a:avLst/>
            </a:prstGeom>
            <a:noFill/>
          </p:spPr>
        </p:pic>
        <p:pic>
          <p:nvPicPr>
            <p:cNvPr id="24" name="Picture 8" descr="http://vignette4.wikia.nocookie.net/logopedia/images/d/dd/Disney_Logo.png/revision/latest?cb=201212281013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4883" y="2072033"/>
              <a:ext cx="706804" cy="380456"/>
            </a:xfrm>
            <a:prstGeom prst="rect">
              <a:avLst/>
            </a:prstGeom>
            <a:noFill/>
          </p:spPr>
        </p:pic>
      </p:grpSp>
      <p:sp>
        <p:nvSpPr>
          <p:cNvPr id="36" name="Rounded Rectangular Callout 35"/>
          <p:cNvSpPr/>
          <p:nvPr/>
        </p:nvSpPr>
        <p:spPr>
          <a:xfrm>
            <a:off x="4510268" y="1289368"/>
            <a:ext cx="1124262" cy="479684"/>
          </a:xfrm>
          <a:prstGeom prst="wedgeRoundRectCallout">
            <a:avLst>
              <a:gd name="adj1" fmla="val 20153"/>
              <a:gd name="adj2" fmla="val 210369"/>
              <a:gd name="adj3" fmla="val 16667"/>
            </a:avLst>
          </a:prstGeom>
          <a:solidFill>
            <a:srgbClr val="6CA08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Central Office</a:t>
            </a:r>
          </a:p>
          <a:p>
            <a:pPr algn="ctr"/>
            <a:r>
              <a:rPr lang="en-US" sz="1200" dirty="0" smtClean="0"/>
              <a:t>(Your town)</a:t>
            </a:r>
            <a:endParaRPr lang="en-US" sz="1200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1166592" y="1289368"/>
            <a:ext cx="1379095" cy="452203"/>
          </a:xfrm>
          <a:prstGeom prst="wedgeRoundRectCallout">
            <a:avLst>
              <a:gd name="adj1" fmla="val 57478"/>
              <a:gd name="adj2" fmla="val 207174"/>
              <a:gd name="adj3" fmla="val 16667"/>
            </a:avLst>
          </a:prstGeom>
          <a:solidFill>
            <a:srgbClr val="6CA08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Core Switching Center, </a:t>
            </a:r>
            <a:endParaRPr lang="en-US" sz="1200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2848417" y="1289368"/>
            <a:ext cx="1379095" cy="459698"/>
          </a:xfrm>
          <a:prstGeom prst="wedgeRoundRectCallout">
            <a:avLst>
              <a:gd name="adj1" fmla="val 30659"/>
              <a:gd name="adj2" fmla="val 225076"/>
              <a:gd name="adj3" fmla="val 16667"/>
            </a:avLst>
          </a:prstGeom>
          <a:solidFill>
            <a:srgbClr val="6CA08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Metro Switching Center, (Your City) </a:t>
            </a:r>
            <a:endParaRPr lang="en-US" sz="1200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5855516" y="1289368"/>
            <a:ext cx="1124262" cy="377253"/>
          </a:xfrm>
          <a:prstGeom prst="wedgeRoundRectCallout">
            <a:avLst>
              <a:gd name="adj1" fmla="val 41591"/>
              <a:gd name="adj2" fmla="val 264752"/>
              <a:gd name="adj3" fmla="val 16667"/>
            </a:avLst>
          </a:prstGeom>
          <a:solidFill>
            <a:srgbClr val="6CA08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Access </a:t>
            </a:r>
            <a:endParaRPr lang="en-US" sz="1200" dirty="0"/>
          </a:p>
        </p:txBody>
      </p:sp>
      <p:pic>
        <p:nvPicPr>
          <p:cNvPr id="40" name="Picture 8" descr="http://lac-beauport.quebec/wp-content/uploads/2015/04/kfm_hom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7339" y="1737360"/>
            <a:ext cx="678588" cy="711052"/>
          </a:xfrm>
          <a:prstGeom prst="rect">
            <a:avLst/>
          </a:prstGeom>
          <a:noFill/>
        </p:spPr>
      </p:pic>
      <p:pic>
        <p:nvPicPr>
          <p:cNvPr id="41" name="Picture 6" descr="http://www.resourceaction.com/wp-content/uploads/2015/01/new-icon-Small-to-Mediu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6639" y="2487711"/>
            <a:ext cx="1013040" cy="756495"/>
          </a:xfrm>
          <a:prstGeom prst="rect">
            <a:avLst/>
          </a:prstGeom>
          <a:noFill/>
        </p:spPr>
      </p:pic>
      <p:pic>
        <p:nvPicPr>
          <p:cNvPr id="42" name="Picture 2" descr="https://pixabay.com/static/uploads/photo/2015/12/09/22/26/people-1085695_960_720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9781" y="3406910"/>
            <a:ext cx="679269" cy="461337"/>
          </a:xfrm>
          <a:prstGeom prst="rect">
            <a:avLst/>
          </a:prstGeom>
          <a:noFill/>
        </p:spPr>
      </p:pic>
      <p:pic>
        <p:nvPicPr>
          <p:cNvPr id="43" name="Picture 4" descr="http://www.wolfram.com/internet-of-things/images/device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93288" y="4153988"/>
            <a:ext cx="732855" cy="796033"/>
          </a:xfrm>
          <a:prstGeom prst="rect">
            <a:avLst/>
          </a:prstGeom>
          <a:noFill/>
        </p:spPr>
      </p:pic>
      <p:grpSp>
        <p:nvGrpSpPr>
          <p:cNvPr id="44" name="Group 42"/>
          <p:cNvGrpSpPr/>
          <p:nvPr/>
        </p:nvGrpSpPr>
        <p:grpSpPr>
          <a:xfrm>
            <a:off x="3939510" y="3855967"/>
            <a:ext cx="1784741" cy="1443433"/>
            <a:chOff x="3377809" y="2391922"/>
            <a:chExt cx="1784741" cy="1443433"/>
          </a:xfrm>
        </p:grpSpPr>
        <p:pic>
          <p:nvPicPr>
            <p:cNvPr id="45" name="Picture 6" descr="https://upload.wikimedia.org/wikipedia/commons/thumb/a/a3/Comcast_Logo.svg/2000px-Comcast_Logo.sv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496953" y="2768815"/>
              <a:ext cx="770248" cy="269586"/>
            </a:xfrm>
            <a:prstGeom prst="rect">
              <a:avLst/>
            </a:prstGeom>
            <a:noFill/>
          </p:spPr>
        </p:pic>
        <p:pic>
          <p:nvPicPr>
            <p:cNvPr id="46" name="Picture 8" descr="http://logok.org/wp-content/uploads/2015/09/Verizon-logo-2015.png"/>
            <p:cNvPicPr>
              <a:picLocks noChangeAspect="1" noChangeArrowheads="1"/>
            </p:cNvPicPr>
            <p:nvPr/>
          </p:nvPicPr>
          <p:blipFill>
            <a:blip r:embed="rId13" cstate="print"/>
            <a:srcRect l="16000" t="37500" r="14000" b="40000"/>
            <a:stretch>
              <a:fillRect/>
            </a:stretch>
          </p:blipFill>
          <p:spPr bwMode="auto">
            <a:xfrm>
              <a:off x="4114123" y="2612782"/>
              <a:ext cx="943652" cy="242654"/>
            </a:xfrm>
            <a:prstGeom prst="rect">
              <a:avLst/>
            </a:prstGeom>
            <a:noFill/>
          </p:spPr>
        </p:pic>
        <p:pic>
          <p:nvPicPr>
            <p:cNvPr id="47" name="Picture 12" descr="https://upload.wikimedia.org/wikipedia/en/thumb/3/3a/AT%26T_logo_(horizontal).svg/1024px-AT%26T_logo_(horizontal).svg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75484" y="2391922"/>
              <a:ext cx="739342" cy="356674"/>
            </a:xfrm>
            <a:prstGeom prst="rect">
              <a:avLst/>
            </a:prstGeom>
            <a:noFill/>
          </p:spPr>
        </p:pic>
        <p:pic>
          <p:nvPicPr>
            <p:cNvPr id="48" name="Picture 2" descr="http://www.alliedfiber.com/site/assets/files/1147/news-image_logo-community-bb-bits_0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77809" y="3080485"/>
              <a:ext cx="822716" cy="462550"/>
            </a:xfrm>
            <a:prstGeom prst="rect">
              <a:avLst/>
            </a:prstGeom>
            <a:noFill/>
          </p:spPr>
        </p:pic>
        <p:pic>
          <p:nvPicPr>
            <p:cNvPr id="49" name="Picture 4" descr="https://upload.wikimedia.org/wikipedia/en/thumb/0/05/Time_Warner_Cable_logo.svg/512px-Time_Warner_Cable_logo.svg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344083" y="2931651"/>
              <a:ext cx="647017" cy="254004"/>
            </a:xfrm>
            <a:prstGeom prst="rect">
              <a:avLst/>
            </a:prstGeom>
            <a:noFill/>
          </p:spPr>
        </p:pic>
        <p:pic>
          <p:nvPicPr>
            <p:cNvPr id="50" name="Picture 6" descr="http://www.carlsonwireless.com/wp-content/uploads/2014/09/tabs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42684" y="3454352"/>
              <a:ext cx="991292" cy="313845"/>
            </a:xfrm>
            <a:prstGeom prst="rect">
              <a:avLst/>
            </a:prstGeom>
            <a:noFill/>
          </p:spPr>
        </p:pic>
        <p:pic>
          <p:nvPicPr>
            <p:cNvPr id="51" name="Picture 8" descr="http://coderdojokc.com/wp-content/uploads/2013/09/Fiber-Logo-Hi-Res-Clear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181475" y="3260117"/>
              <a:ext cx="981075" cy="209546"/>
            </a:xfrm>
            <a:prstGeom prst="rect">
              <a:avLst/>
            </a:prstGeom>
            <a:noFill/>
          </p:spPr>
        </p:pic>
        <p:pic>
          <p:nvPicPr>
            <p:cNvPr id="52" name="Picture 10" descr="http://1.bp.blogspot.com/-lhh1-nuTLtg/T_U_eWhsnQI/AAAAAAAAIIM/TuIE0JU3cX8/s1600/RCN+logo+1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448050" y="3630663"/>
              <a:ext cx="666750" cy="204692"/>
            </a:xfrm>
            <a:prstGeom prst="rect">
              <a:avLst/>
            </a:prstGeom>
            <a:noFill/>
          </p:spPr>
        </p:pic>
      </p:grpSp>
      <p:pic>
        <p:nvPicPr>
          <p:cNvPr id="57" name="Picture 1" descr="C:\Users\Greg\Pictures\logo new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045029" cy="68067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187337" y="6581001"/>
            <a:ext cx="2508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D6077"/>
                </a:solidFill>
              </a:rPr>
              <a:t>Greywale Insights All Rights Reserved</a:t>
            </a:r>
            <a:endParaRPr lang="en-US" sz="1200" dirty="0">
              <a:solidFill>
                <a:srgbClr val="3D6077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40503</TotalTime>
  <Words>829</Words>
  <Application>Microsoft Office PowerPoint</Application>
  <PresentationFormat>On-screen Show (4:3)</PresentationFormat>
  <Paragraphs>222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Battle For the Residential Edge The Importance of the IoT Hub</vt:lpstr>
      <vt:lpstr>Slide 2</vt:lpstr>
      <vt:lpstr>Slide 3</vt:lpstr>
      <vt:lpstr>Broadband Ecosystem </vt:lpstr>
      <vt:lpstr>The Battle Grounds</vt:lpstr>
      <vt:lpstr>Broadband Today  </vt:lpstr>
      <vt:lpstr>The Network: Wicked Simple View</vt:lpstr>
      <vt:lpstr>Over-the-Top Limitations</vt:lpstr>
      <vt:lpstr>The Network</vt:lpstr>
      <vt:lpstr>Broadband Evolution Retail Acquired Wi-Fi Gateway</vt:lpstr>
      <vt:lpstr>Broadband Evolution SP Integrated Gateway</vt:lpstr>
      <vt:lpstr>Broadband Evolution  Over-the-Top</vt:lpstr>
      <vt:lpstr>Broadband Evolution IoT</vt:lpstr>
      <vt:lpstr>Broadband Evolution IoT</vt:lpstr>
      <vt:lpstr>IoT Hub Disparate Consumer Experience</vt:lpstr>
      <vt:lpstr>Access Provider IoT </vt:lpstr>
      <vt:lpstr>Access Provider as Neutral Host New Wholesale Opportunities   </vt:lpstr>
      <vt:lpstr>Benefits to the Ecosystem </vt:lpstr>
      <vt:lpstr>Conclusion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Laurie Whelan</dc:creator>
  <cp:lastModifiedBy>Greg Whelan</cp:lastModifiedBy>
  <cp:revision>535</cp:revision>
  <dcterms:created xsi:type="dcterms:W3CDTF">2015-10-28T12:41:59Z</dcterms:created>
  <dcterms:modified xsi:type="dcterms:W3CDTF">2016-06-09T11:07:04Z</dcterms:modified>
</cp:coreProperties>
</file>